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9" r:id="rId2"/>
    <p:sldId id="300" r:id="rId3"/>
    <p:sldId id="301" r:id="rId4"/>
    <p:sldId id="259" r:id="rId5"/>
    <p:sldId id="334" r:id="rId6"/>
    <p:sldId id="348" r:id="rId7"/>
    <p:sldId id="349" r:id="rId8"/>
    <p:sldId id="303" r:id="rId9"/>
    <p:sldId id="353" r:id="rId10"/>
    <p:sldId id="350" r:id="rId11"/>
    <p:sldId id="351" r:id="rId12"/>
    <p:sldId id="320" r:id="rId13"/>
    <p:sldId id="313" r:id="rId14"/>
    <p:sldId id="330" r:id="rId15"/>
    <p:sldId id="294" r:id="rId1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4215C-3D51-41FE-B07C-616B79EF1F8D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73717-3559-4321-A351-D1AACD1AA46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941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altLang="es-CL" smtClean="0"/>
          </a:p>
        </p:txBody>
      </p:sp>
      <p:sp>
        <p:nvSpPr>
          <p:cNvPr id="1218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6B45784-1F5D-40CE-962D-AA284B4564FC}" type="slidenum">
              <a:rPr lang="es-CL" altLang="es-CL" smtClean="0">
                <a:solidFill>
                  <a:prstClr val="black"/>
                </a:solidFill>
              </a:rPr>
              <a:pPr eaLnBrk="1" hangingPunct="1"/>
              <a:t>7</a:t>
            </a:fld>
            <a:endParaRPr lang="es-CL" altLang="es-CL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45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76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6799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5880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Gobierno de Chile | Ministerio del Interior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8AA1-EAE6-4F8D-BB8B-7EC94904FD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086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149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023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396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413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595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8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175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374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3072-6A4D-4642-B00D-E4C1EF7CC34E}" type="datetimeFigureOut">
              <a:rPr lang="es-CL" smtClean="0"/>
              <a:t>13-09-2017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C27DE-200C-4462-9703-E77FB7FEE2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2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>
            <a:spLocks noChangeAspect="1"/>
          </p:cNvSpPr>
          <p:nvPr/>
        </p:nvSpPr>
        <p:spPr>
          <a:xfrm>
            <a:off x="0" y="0"/>
            <a:ext cx="9144000" cy="68760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r>
              <a:rPr lang="es-ES_tradnl" dirty="0" err="1" smtClean="0"/>
              <a:t>v</a:t>
            </a:r>
            <a:r>
              <a:rPr lang="es-ES_tradnl" dirty="0" smtClean="0"/>
              <a:t> </a:t>
            </a:r>
            <a:endParaRPr lang="es-ES_tradnl" dirty="0"/>
          </a:p>
        </p:txBody>
      </p:sp>
      <p:pic>
        <p:nvPicPr>
          <p:cNvPr id="9" name="Imagen 8" descr="Captura de pantalla 2016-03-17 a las 10.38.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745" y="2521876"/>
            <a:ext cx="1996510" cy="181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2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2" name="Imagen 11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13" name="TextBox 4"/>
          <p:cNvSpPr txBox="1"/>
          <p:nvPr/>
        </p:nvSpPr>
        <p:spPr>
          <a:xfrm>
            <a:off x="178420" y="165323"/>
            <a:ext cx="8584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solidFill>
                  <a:schemeClr val="accent1">
                    <a:lumMod val="50000"/>
                  </a:schemeClr>
                </a:solidFill>
              </a:rPr>
              <a:t>Avances para la EPJA: la elaboración de bases curriculares </a:t>
            </a:r>
            <a:endParaRPr lang="es-ES" sz="28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627" y="1470455"/>
            <a:ext cx="8008723" cy="474499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s-CL" sz="2400" dirty="0" smtClean="0">
                <a:solidFill>
                  <a:srgbClr val="FFFFFF"/>
                </a:solidFill>
              </a:rPr>
              <a:t>Procedimiento: consulta previa, entrevistas, aportes: información proveniente de docentes, directivos y egresados:</a:t>
            </a:r>
          </a:p>
          <a:p>
            <a:pPr lvl="1"/>
            <a:endParaRPr lang="es-CL" b="1" dirty="0" smtClean="0">
              <a:solidFill>
                <a:schemeClr val="bg1"/>
              </a:solidFill>
            </a:endParaRPr>
          </a:p>
          <a:p>
            <a:pPr lvl="1"/>
            <a:r>
              <a:rPr lang="es-CL" dirty="0" smtClean="0">
                <a:solidFill>
                  <a:schemeClr val="bg1"/>
                </a:solidFill>
              </a:rPr>
              <a:t>La </a:t>
            </a:r>
            <a:r>
              <a:rPr lang="es-CL" dirty="0">
                <a:solidFill>
                  <a:schemeClr val="bg1"/>
                </a:solidFill>
              </a:rPr>
              <a:t>diversidad y acentuada </a:t>
            </a:r>
            <a:r>
              <a:rPr lang="es-CL" b="1" dirty="0">
                <a:solidFill>
                  <a:schemeClr val="bg1"/>
                </a:solidFill>
              </a:rPr>
              <a:t>participación de jóvenes </a:t>
            </a:r>
            <a:r>
              <a:rPr lang="es-CL" dirty="0">
                <a:solidFill>
                  <a:schemeClr val="bg1"/>
                </a:solidFill>
              </a:rPr>
              <a:t>genera nuevos desafíos pedagógicos e institucionales.</a:t>
            </a:r>
          </a:p>
          <a:p>
            <a:pPr lvl="1"/>
            <a:r>
              <a:rPr lang="es-CL" dirty="0">
                <a:solidFill>
                  <a:schemeClr val="bg1"/>
                </a:solidFill>
              </a:rPr>
              <a:t>El entorno en que transcurre la vida de las personas afecta su disposición y genera obstáculos en relación al aprendizaje. </a:t>
            </a:r>
          </a:p>
          <a:p>
            <a:pPr lvl="1"/>
            <a:r>
              <a:rPr lang="es-CL" dirty="0">
                <a:solidFill>
                  <a:schemeClr val="bg1"/>
                </a:solidFill>
              </a:rPr>
              <a:t>La inserción </a:t>
            </a:r>
            <a:r>
              <a:rPr lang="es-CL" dirty="0" smtClean="0">
                <a:solidFill>
                  <a:schemeClr val="bg1"/>
                </a:solidFill>
              </a:rPr>
              <a:t>laboral:  </a:t>
            </a:r>
            <a:r>
              <a:rPr lang="es-CL" dirty="0">
                <a:solidFill>
                  <a:schemeClr val="bg1"/>
                </a:solidFill>
              </a:rPr>
              <a:t>se requiere </a:t>
            </a:r>
            <a:r>
              <a:rPr lang="es-CL" dirty="0" smtClean="0">
                <a:solidFill>
                  <a:schemeClr val="bg1"/>
                </a:solidFill>
              </a:rPr>
              <a:t>desarrollar </a:t>
            </a:r>
            <a:r>
              <a:rPr lang="es-CL" dirty="0">
                <a:solidFill>
                  <a:schemeClr val="bg1"/>
                </a:solidFill>
              </a:rPr>
              <a:t>competencias blandas y habilidades </a:t>
            </a:r>
            <a:r>
              <a:rPr lang="es-CL" dirty="0" smtClean="0">
                <a:solidFill>
                  <a:schemeClr val="bg1"/>
                </a:solidFill>
              </a:rPr>
              <a:t>sociales.</a:t>
            </a:r>
          </a:p>
          <a:p>
            <a:pPr lvl="1"/>
            <a:r>
              <a:rPr lang="es-ES" dirty="0">
                <a:solidFill>
                  <a:srgbClr val="FFFFFF"/>
                </a:solidFill>
              </a:rPr>
              <a:t>Las habilidades comunicativas son esenciales para insertarse en la </a:t>
            </a:r>
            <a:r>
              <a:rPr lang="es-ES" dirty="0" smtClean="0">
                <a:solidFill>
                  <a:srgbClr val="FFFFFF"/>
                </a:solidFill>
              </a:rPr>
              <a:t>sociedad</a:t>
            </a:r>
            <a:r>
              <a:rPr lang="es-ES" dirty="0">
                <a:solidFill>
                  <a:srgbClr val="FFFFFF"/>
                </a:solidFill>
              </a:rPr>
              <a:t>.</a:t>
            </a:r>
            <a:endParaRPr lang="es-CL" dirty="0" smtClean="0">
              <a:solidFill>
                <a:srgbClr val="FFFFFF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2" name="Imagen 11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13" name="TextBox 4"/>
          <p:cNvSpPr txBox="1"/>
          <p:nvPr/>
        </p:nvSpPr>
        <p:spPr>
          <a:xfrm>
            <a:off x="178420" y="165323"/>
            <a:ext cx="8584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50000"/>
                  </a:schemeClr>
                </a:solidFill>
              </a:rPr>
              <a:t>Avances en las Bases Curriculares: opiniones recogidas en una consulta previa</a:t>
            </a:r>
            <a:endParaRPr lang="es-ES" sz="24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627" y="1470455"/>
            <a:ext cx="8008723" cy="4744994"/>
          </a:xfrm>
        </p:spPr>
        <p:txBody>
          <a:bodyPr>
            <a:normAutofit/>
          </a:bodyPr>
          <a:lstStyle/>
          <a:p>
            <a:r>
              <a:rPr lang="es-ES" sz="2200" dirty="0">
                <a:solidFill>
                  <a:srgbClr val="FFFFFF"/>
                </a:solidFill>
              </a:rPr>
              <a:t>La convivencia surge como un tema particularmente relevante en todos los grupos participantes de la </a:t>
            </a:r>
            <a:r>
              <a:rPr lang="es-ES" sz="2200" dirty="0" smtClean="0">
                <a:solidFill>
                  <a:srgbClr val="FFFFFF"/>
                </a:solidFill>
              </a:rPr>
              <a:t>consulta. </a:t>
            </a:r>
          </a:p>
          <a:p>
            <a:r>
              <a:rPr lang="es-ES" sz="2200" dirty="0">
                <a:solidFill>
                  <a:srgbClr val="FFFFFF"/>
                </a:solidFill>
              </a:rPr>
              <a:t>La contribución más importante de la EPJA es ayudar  a que las personas “tengan expectativas de futuro”, “apoyarlas en la construcción de un proyecto de vida”. El aprendizaje debe impulsarlos “a sentirse reconocido y valorado como persona”.</a:t>
            </a:r>
          </a:p>
          <a:p>
            <a:r>
              <a:rPr lang="es-ES" sz="2200" dirty="0">
                <a:solidFill>
                  <a:srgbClr val="FFFFFF"/>
                </a:solidFill>
              </a:rPr>
              <a:t>El enfoque pedagógico es fundamental, se debe abordar el desarrollo de </a:t>
            </a:r>
            <a:r>
              <a:rPr lang="es-ES" sz="2200" dirty="0" smtClean="0">
                <a:solidFill>
                  <a:srgbClr val="FFFFFF"/>
                </a:solidFill>
              </a:rPr>
              <a:t>competencias: </a:t>
            </a:r>
            <a:r>
              <a:rPr lang="es-ES" sz="2200" dirty="0">
                <a:solidFill>
                  <a:srgbClr val="FFFFFF"/>
                </a:solidFill>
              </a:rPr>
              <a:t>“que ellos apliquen lo que aprendan”,” </a:t>
            </a:r>
            <a:r>
              <a:rPr lang="es-ES" sz="2200" dirty="0" smtClean="0">
                <a:solidFill>
                  <a:srgbClr val="FFFFFF"/>
                </a:solidFill>
              </a:rPr>
              <a:t>“que </a:t>
            </a:r>
            <a:r>
              <a:rPr lang="es-ES" sz="2200" dirty="0">
                <a:solidFill>
                  <a:srgbClr val="FFFFFF"/>
                </a:solidFill>
              </a:rPr>
              <a:t>se inserten en  su vida y contribuyan a mejorar su bienestar</a:t>
            </a:r>
            <a:r>
              <a:rPr lang="es-ES" sz="2200" dirty="0" smtClean="0">
                <a:solidFill>
                  <a:srgbClr val="FFFFFF"/>
                </a:solidFill>
              </a:rPr>
              <a:t>”.</a:t>
            </a:r>
            <a:endParaRPr lang="es-ES" sz="2200" dirty="0">
              <a:solidFill>
                <a:srgbClr val="FFFFFF"/>
              </a:solidFill>
            </a:endParaRPr>
          </a:p>
          <a:p>
            <a:r>
              <a:rPr lang="es-ES" sz="2200" dirty="0" smtClean="0">
                <a:solidFill>
                  <a:srgbClr val="FFFFFF"/>
                </a:solidFill>
              </a:rPr>
              <a:t> Se desea un currículum </a:t>
            </a:r>
            <a:r>
              <a:rPr lang="es-ES" sz="2200" dirty="0">
                <a:solidFill>
                  <a:srgbClr val="FFFFFF"/>
                </a:solidFill>
              </a:rPr>
              <a:t>flexible que posibilite trabajar por módulos, considerando las diferencias contextuales de los estudiantes. </a:t>
            </a:r>
          </a:p>
          <a:p>
            <a:endParaRPr lang="es-CL" sz="2200" dirty="0" smtClean="0">
              <a:solidFill>
                <a:srgbClr val="FFFFFF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endParaRPr lang="es-CL" sz="2400" dirty="0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9144000" cy="1048215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7" name="Imagen 6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81000" y="110749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50000"/>
                  </a:schemeClr>
                </a:solidFill>
              </a:rPr>
              <a:t>Fundamentos y avances curriculares de EPJA; principios claves en la elaboración de la propuesta</a:t>
            </a:r>
            <a:endParaRPr lang="es-ES" sz="24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2" name="Marcador de contenido 1"/>
          <p:cNvSpPr txBox="1">
            <a:spLocks/>
          </p:cNvSpPr>
          <p:nvPr/>
        </p:nvSpPr>
        <p:spPr>
          <a:xfrm>
            <a:off x="734332" y="1233967"/>
            <a:ext cx="7798658" cy="59930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ct val="0"/>
              </a:spcBef>
              <a:defRPr/>
            </a:pPr>
            <a:endParaRPr lang="es-ES" altLang="es-CL" sz="1800" dirty="0" smtClean="0">
              <a:solidFill>
                <a:srgbClr val="FFFFFF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687" y="1383614"/>
            <a:ext cx="6102625" cy="409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0" y="498168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endParaRPr lang="es-CL" sz="2400" dirty="0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9144000" cy="1048215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7" name="Imagen 6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81000" y="110749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CL" sz="2400" b="1" dirty="0" smtClean="0">
                <a:solidFill>
                  <a:schemeClr val="accent1">
                    <a:lumMod val="50000"/>
                  </a:schemeClr>
                </a:solidFill>
              </a:rPr>
              <a:t>Propuesta de ámbitos de formación</a:t>
            </a:r>
            <a:endParaRPr lang="es-ES" sz="24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2" name="Marcador de contenido 1"/>
          <p:cNvSpPr txBox="1">
            <a:spLocks/>
          </p:cNvSpPr>
          <p:nvPr/>
        </p:nvSpPr>
        <p:spPr>
          <a:xfrm>
            <a:off x="672671" y="1504424"/>
            <a:ext cx="7798658" cy="5993027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ct val="0"/>
              </a:spcBef>
              <a:defRPr/>
            </a:pPr>
            <a:endParaRPr lang="es-CL" altLang="es-CL" sz="2400" dirty="0" smtClean="0">
              <a:solidFill>
                <a:srgbClr val="FFFFFF"/>
              </a:solidFill>
            </a:endParaRPr>
          </a:p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es-CL" altLang="es-CL" sz="2400" dirty="0" smtClean="0">
                <a:solidFill>
                  <a:srgbClr val="FFFFFF"/>
                </a:solidFill>
              </a:rPr>
              <a:t>Personal y social</a:t>
            </a:r>
          </a:p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es-MX" altLang="es-CL" sz="2400" dirty="0" smtClean="0">
                <a:solidFill>
                  <a:srgbClr val="FFFFFF"/>
                </a:solidFill>
              </a:rPr>
              <a:t>Desarrollo </a:t>
            </a:r>
            <a:r>
              <a:rPr lang="es-MX" altLang="es-CL" sz="2400" dirty="0">
                <a:solidFill>
                  <a:srgbClr val="FFFFFF"/>
                </a:solidFill>
              </a:rPr>
              <a:t>del pensamiento </a:t>
            </a:r>
            <a:r>
              <a:rPr lang="es-MX" altLang="es-CL" sz="2400" dirty="0" smtClean="0">
                <a:solidFill>
                  <a:srgbClr val="FFFFFF"/>
                </a:solidFill>
              </a:rPr>
              <a:t>y </a:t>
            </a:r>
            <a:r>
              <a:rPr lang="es-MX" altLang="es-CL" sz="2400" dirty="0">
                <a:solidFill>
                  <a:srgbClr val="FFFFFF"/>
                </a:solidFill>
              </a:rPr>
              <a:t>creatividad</a:t>
            </a:r>
          </a:p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es-MX" altLang="es-CL" sz="2400" dirty="0">
                <a:solidFill>
                  <a:srgbClr val="FFFFFF"/>
                </a:solidFill>
              </a:rPr>
              <a:t>Formación ciudadana</a:t>
            </a:r>
          </a:p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es-MX" altLang="es-CL" sz="2400" dirty="0" smtClean="0">
                <a:solidFill>
                  <a:srgbClr val="FFFFFF"/>
                </a:solidFill>
              </a:rPr>
              <a:t>Tecnología </a:t>
            </a:r>
            <a:r>
              <a:rPr lang="es-MX" altLang="es-CL" sz="2400" dirty="0">
                <a:solidFill>
                  <a:srgbClr val="FFFFFF"/>
                </a:solidFill>
              </a:rPr>
              <a:t>de la información y comunicación</a:t>
            </a:r>
          </a:p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es-CL" altLang="es-CL" sz="2400" dirty="0" smtClean="0">
                <a:solidFill>
                  <a:srgbClr val="FFFFFF"/>
                </a:solidFill>
              </a:rPr>
              <a:t>Proactividad y trabajo</a:t>
            </a:r>
          </a:p>
        </p:txBody>
      </p:sp>
    </p:spTree>
    <p:extLst>
      <p:ext uri="{BB962C8B-B14F-4D97-AF65-F5344CB8AC3E}">
        <p14:creationId xmlns:p14="http://schemas.microsoft.com/office/powerpoint/2010/main" val="52882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0" y="9681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endParaRPr lang="es-CL" sz="2400" dirty="0">
              <a:solidFill>
                <a:srgbClr val="FFFFF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9144000" cy="905941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7" name="Imagen 6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81000" y="110749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50000"/>
                  </a:schemeClr>
                </a:solidFill>
              </a:rPr>
              <a:t>Posibilidades en la línea de pertinencia e inclusión</a:t>
            </a:r>
            <a:endParaRPr lang="es-ES" sz="24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2" name="Marcador de contenido 1"/>
          <p:cNvSpPr txBox="1">
            <a:spLocks/>
          </p:cNvSpPr>
          <p:nvPr/>
        </p:nvSpPr>
        <p:spPr>
          <a:xfrm>
            <a:off x="734332" y="1233967"/>
            <a:ext cx="7798658" cy="5993027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100"/>
              </a:lnSpc>
              <a:spcBef>
                <a:spcPct val="0"/>
              </a:spcBef>
              <a:buNone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Las Bases Curriculares deberán ser el cimiento para: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 smtClean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planes y programas diferentes para poblaciones diversas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de mayor o menor duración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con asistencia determinada o a distancia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con diferentes recursos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con temas específicos de acuerdo a las poblaciones </a:t>
            </a:r>
          </a:p>
          <a:p>
            <a:pPr marL="0" indent="0">
              <a:lnSpc>
                <a:spcPts val="2100"/>
              </a:lnSpc>
              <a:spcBef>
                <a:spcPct val="0"/>
              </a:spcBef>
              <a:buNone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pudiendo </a:t>
            </a:r>
            <a:r>
              <a:rPr lang="es-ES" altLang="es-CL" sz="9600" dirty="0">
                <a:solidFill>
                  <a:srgbClr val="FFFFFF"/>
                </a:solidFill>
              </a:rPr>
              <a:t>certificar </a:t>
            </a:r>
            <a:r>
              <a:rPr lang="es-ES" altLang="es-CL" sz="9600" dirty="0" smtClean="0">
                <a:solidFill>
                  <a:srgbClr val="FFFFFF"/>
                </a:solidFill>
              </a:rPr>
              <a:t>módulos</a:t>
            </a: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CL" sz="9600" dirty="0" smtClean="0">
                <a:solidFill>
                  <a:srgbClr val="FFFFFF"/>
                </a:solidFill>
              </a:rPr>
              <a:t>respetando </a:t>
            </a:r>
            <a:r>
              <a:rPr lang="es-ES" altLang="es-CL" sz="9600" dirty="0">
                <a:solidFill>
                  <a:srgbClr val="FFFFFF"/>
                </a:solidFill>
              </a:rPr>
              <a:t>logros por </a:t>
            </a:r>
            <a:r>
              <a:rPr lang="es-ES" altLang="es-CL" sz="9600" dirty="0" smtClean="0">
                <a:solidFill>
                  <a:srgbClr val="FFFFFF"/>
                </a:solidFill>
              </a:rPr>
              <a:t>nivel. </a:t>
            </a:r>
            <a:endParaRPr lang="es-ES" altLang="es-CL" sz="96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2400" dirty="0" smtClean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24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2400" dirty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2400" dirty="0" smtClean="0">
              <a:solidFill>
                <a:srgbClr val="FFFFFF"/>
              </a:solidFill>
            </a:endParaRPr>
          </a:p>
          <a:p>
            <a:pPr>
              <a:lnSpc>
                <a:spcPts val="21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s-ES" altLang="es-CL" sz="2400" dirty="0">
              <a:solidFill>
                <a:srgbClr val="FFFFFF"/>
              </a:solidFill>
            </a:endParaRPr>
          </a:p>
          <a:p>
            <a:pPr marL="0" indent="0">
              <a:lnSpc>
                <a:spcPts val="2100"/>
              </a:lnSpc>
              <a:spcBef>
                <a:spcPct val="0"/>
              </a:spcBef>
              <a:buNone/>
              <a:defRPr/>
            </a:pPr>
            <a:endParaRPr lang="es-ES" altLang="es-CL" sz="2400" dirty="0" smtClean="0">
              <a:solidFill>
                <a:srgbClr val="FFFFFF"/>
              </a:solidFill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s-ES" altLang="es-CL" sz="2400" dirty="0">
                <a:solidFill>
                  <a:srgbClr val="FFFFFF"/>
                </a:solidFill>
              </a:rPr>
              <a:t>	 </a:t>
            </a:r>
            <a:endParaRPr lang="es-ES" altLang="es-CL" sz="2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74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9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 noChangeAspect="1"/>
          </p:cNvSpPr>
          <p:nvPr/>
        </p:nvSpPr>
        <p:spPr>
          <a:xfrm>
            <a:off x="0" y="0"/>
            <a:ext cx="9144000" cy="68760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000" y="6664379"/>
            <a:ext cx="2016000" cy="193621"/>
          </a:xfrm>
          <a:prstGeom prst="rect">
            <a:avLst/>
          </a:prstGeom>
        </p:spPr>
      </p:pic>
      <p:pic>
        <p:nvPicPr>
          <p:cNvPr id="12" name="Imagen 11" descr="arbol-circulo-blanc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990600"/>
            <a:ext cx="4032000" cy="4032000"/>
          </a:xfrm>
          <a:prstGeom prst="rect">
            <a:avLst/>
          </a:prstGeom>
        </p:spPr>
      </p:pic>
      <p:pic>
        <p:nvPicPr>
          <p:cNvPr id="14" name="Imagen 13" descr="Img-Reforma---blanc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4762553"/>
            <a:ext cx="3505200" cy="125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5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83567" y="2064724"/>
            <a:ext cx="762330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L" sz="3200" b="1" cap="all" dirty="0" smtClean="0">
                <a:solidFill>
                  <a:schemeClr val="bg1"/>
                </a:solidFill>
              </a:rPr>
              <a:t>LA INCLUSIÓN  EN LA </a:t>
            </a:r>
            <a:r>
              <a:rPr lang="es-CL" sz="3200" b="1" cap="all" dirty="0">
                <a:solidFill>
                  <a:schemeClr val="bg1"/>
                </a:solidFill>
              </a:rPr>
              <a:t>EDUCACIÓN DE PERSONAS JÓVENES Y </a:t>
            </a:r>
            <a:r>
              <a:rPr lang="es-CL" sz="3200" b="1" cap="all" dirty="0" err="1" smtClean="0">
                <a:solidFill>
                  <a:schemeClr val="bg1"/>
                </a:solidFill>
              </a:rPr>
              <a:t>ADULtAS</a:t>
            </a:r>
            <a:endParaRPr lang="en-US" sz="3200" b="1" dirty="0">
              <a:solidFill>
                <a:schemeClr val="bg1"/>
              </a:solidFill>
              <a:latin typeface="gobCL" charset="0"/>
              <a:ea typeface="gobCL" charset="0"/>
              <a:cs typeface="gobCL" charset="0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310161" y="4795024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200" dirty="0">
                <a:solidFill>
                  <a:srgbClr val="FFFFFF"/>
                </a:solidFill>
              </a:rPr>
              <a:t>M. Isabel Infante R.</a:t>
            </a:r>
          </a:p>
          <a:p>
            <a:pPr algn="ctr"/>
            <a:r>
              <a:rPr lang="es-CL" sz="2200" dirty="0" smtClean="0">
                <a:solidFill>
                  <a:srgbClr val="FFFFFF"/>
                </a:solidFill>
              </a:rPr>
              <a:t>Agosto, 2017</a:t>
            </a:r>
            <a:endParaRPr lang="es-CL" sz="2200" dirty="0">
              <a:solidFill>
                <a:srgbClr val="FFFFFF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23" name="Imagen 22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400801"/>
            <a:ext cx="9144000" cy="457200"/>
          </a:xfrm>
        </p:spPr>
        <p:txBody>
          <a:bodyPr/>
          <a:lstStyle/>
          <a:p>
            <a:pPr algn="ctr"/>
            <a:fld id="{612DD15F-E92A-4C40-9E62-3B4EA8176CA9}" type="slidenum">
              <a:rPr lang="en-US" sz="900" smtClean="0"/>
              <a:pPr algn="ctr"/>
              <a:t>4</a:t>
            </a:fld>
            <a:endParaRPr lang="en-US" sz="9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8" name="Imagen 7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381000" y="165323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solidFill>
                  <a:schemeClr val="accent1">
                    <a:lumMod val="50000"/>
                  </a:schemeClr>
                </a:solidFill>
              </a:rPr>
              <a:t>Chile frente a la diversidad</a:t>
            </a:r>
            <a:endParaRPr lang="es-ES" sz="2800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551" y="1501922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L" sz="2400" dirty="0" smtClean="0">
                <a:solidFill>
                  <a:srgbClr val="FFFFFF"/>
                </a:solidFill>
              </a:rPr>
              <a:t>Chile es y ha sido un país diverso. Su diversidad se construye: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Por su composición geográfica,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Por sus estratos sociales y económicos,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Por sus diferentes etnias,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Por las diferencias culturales y religiosas</a:t>
            </a:r>
          </a:p>
          <a:p>
            <a:endParaRPr lang="es-CL" sz="24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s-CL" sz="2400" dirty="0" smtClean="0">
                <a:solidFill>
                  <a:srgbClr val="FFFFFF"/>
                </a:solidFill>
              </a:rPr>
              <a:t>Sin embargo, la imagen que se ha construido es de un país “normalmente” homogéneo, moderno, de “raza</a:t>
            </a:r>
            <a:r>
              <a:rPr lang="es-CL" sz="2400" dirty="0" smtClean="0">
                <a:solidFill>
                  <a:srgbClr val="FFFFFF"/>
                </a:solidFill>
              </a:rPr>
              <a:t>” blanca</a:t>
            </a:r>
            <a:r>
              <a:rPr lang="es-CL" sz="2400" dirty="0" smtClean="0">
                <a:solidFill>
                  <a:srgbClr val="FFFFFF"/>
                </a:solidFill>
              </a:rPr>
              <a:t>, heterosexual, de religión católica.</a:t>
            </a:r>
          </a:p>
          <a:p>
            <a:pPr marL="0" indent="0">
              <a:buNone/>
            </a:pPr>
            <a:r>
              <a:rPr lang="es-CL" sz="2400" dirty="0" smtClean="0">
                <a:solidFill>
                  <a:srgbClr val="FFFFFF"/>
                </a:solidFill>
              </a:rPr>
              <a:t>De alguna manera, se excluye e </a:t>
            </a:r>
            <a:r>
              <a:rPr lang="es-CL" sz="2400" dirty="0" err="1" smtClean="0">
                <a:solidFill>
                  <a:srgbClr val="FFFFFF"/>
                </a:solidFill>
              </a:rPr>
              <a:t>invisibiliza</a:t>
            </a:r>
            <a:r>
              <a:rPr lang="es-CL" sz="2400" dirty="0" smtClean="0">
                <a:solidFill>
                  <a:srgbClr val="FFFFFF"/>
                </a:solidFill>
              </a:rPr>
              <a:t> lo que no corresponde a esta “normalidad”. </a:t>
            </a:r>
          </a:p>
          <a:p>
            <a:endParaRPr lang="es-CL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4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400801"/>
            <a:ext cx="9144000" cy="457200"/>
          </a:xfrm>
        </p:spPr>
        <p:txBody>
          <a:bodyPr/>
          <a:lstStyle/>
          <a:p>
            <a:pPr algn="ctr"/>
            <a:fld id="{612DD15F-E92A-4C40-9E62-3B4EA8176CA9}" type="slidenum">
              <a:rPr lang="en-US" sz="900" smtClean="0"/>
              <a:pPr algn="ctr"/>
              <a:t>5</a:t>
            </a:fld>
            <a:endParaRPr lang="en-US" sz="9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8" name="Imagen 7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381000" y="165323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smtClean="0">
                <a:solidFill>
                  <a:schemeClr val="accent1">
                    <a:lumMod val="50000"/>
                  </a:schemeClr>
                </a:solidFill>
              </a:rPr>
              <a:t>Chile frente </a:t>
            </a:r>
            <a:r>
              <a:rPr lang="es-CL" sz="2800" b="1" dirty="0" smtClean="0">
                <a:solidFill>
                  <a:schemeClr val="accent1">
                    <a:lumMod val="50000"/>
                  </a:schemeClr>
                </a:solidFill>
              </a:rPr>
              <a:t>a la diversidad</a:t>
            </a:r>
            <a:endParaRPr lang="es-ES" sz="2800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551" y="1501922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s-CL" sz="2400" dirty="0" smtClean="0">
                <a:solidFill>
                  <a:srgbClr val="FFFFFF"/>
                </a:solidFill>
              </a:rPr>
              <a:t>El avance de afirmación de los derechos humanos en el plano internacional;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La lucha de los pueblos indígenas;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Las demandas de las poblaciones pobres;</a:t>
            </a:r>
          </a:p>
          <a:p>
            <a:r>
              <a:rPr lang="es-CL" sz="2400" dirty="0" smtClean="0">
                <a:solidFill>
                  <a:srgbClr val="FFFFFF"/>
                </a:solidFill>
              </a:rPr>
              <a:t>El aumento de la población migrante…</a:t>
            </a:r>
          </a:p>
          <a:p>
            <a:endParaRPr lang="es-CL" sz="24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s-CL" sz="2400" dirty="0" smtClean="0">
                <a:solidFill>
                  <a:srgbClr val="FFFFFF"/>
                </a:solidFill>
              </a:rPr>
              <a:t>Contribuyen a mostrar una realidad  mucho más interesante, rica y diversa.</a:t>
            </a:r>
            <a:endParaRPr lang="es-CL" sz="24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s-MX" sz="2400" dirty="0">
                <a:solidFill>
                  <a:srgbClr val="FFFFFF"/>
                </a:solidFill>
              </a:rPr>
              <a:t>Reconocer esta realidad y cuestionar la construcción de una nación uniforme es el primer paso para el desarrollo de una sociedad </a:t>
            </a:r>
            <a:r>
              <a:rPr lang="es-MX" sz="2400" dirty="0" smtClean="0">
                <a:solidFill>
                  <a:srgbClr val="FFFFFF"/>
                </a:solidFill>
              </a:rPr>
              <a:t>inclusiva.</a:t>
            </a:r>
            <a:endParaRPr lang="es-CL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7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>
            <a:spLocks noChangeAspect="1"/>
          </p:cNvSpPr>
          <p:nvPr/>
        </p:nvSpPr>
        <p:spPr>
          <a:xfrm>
            <a:off x="0" y="0"/>
            <a:ext cx="9144000" cy="6400800"/>
          </a:xfrm>
          <a:prstGeom prst="rect">
            <a:avLst/>
          </a:prstGeom>
          <a:solidFill>
            <a:srgbClr val="1A2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        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2" name="Imagen 11" descr="Img-Reforma---col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13" name="TextBox 4"/>
          <p:cNvSpPr txBox="1"/>
          <p:nvPr/>
        </p:nvSpPr>
        <p:spPr>
          <a:xfrm>
            <a:off x="178420" y="165323"/>
            <a:ext cx="85845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00" b="1" dirty="0" smtClean="0">
                <a:solidFill>
                  <a:schemeClr val="accent1">
                    <a:lumMod val="50000"/>
                  </a:schemeClr>
                </a:solidFill>
              </a:rPr>
              <a:t>La Educación de Persona Jóvenes y Adultas ha sido inclusiva</a:t>
            </a:r>
            <a:endParaRPr lang="es-ES" sz="2600" b="1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7638" y="1308323"/>
            <a:ext cx="8008723" cy="4744994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s-MX" sz="2400" dirty="0">
                <a:solidFill>
                  <a:srgbClr val="FFFFFF"/>
                </a:solidFill>
              </a:rPr>
              <a:t>Responde al derecho </a:t>
            </a:r>
            <a:r>
              <a:rPr lang="es-MX" sz="2400" dirty="0" smtClean="0">
                <a:solidFill>
                  <a:srgbClr val="FFFFFF"/>
                </a:solidFill>
              </a:rPr>
              <a:t>de todas las personas a </a:t>
            </a:r>
            <a:r>
              <a:rPr lang="es-MX" sz="2400" dirty="0">
                <a:solidFill>
                  <a:srgbClr val="FFFFFF"/>
                </a:solidFill>
              </a:rPr>
              <a:t>una educación de calidad, en el contexto de un aprendizaje a lo largo y ancho de la </a:t>
            </a:r>
            <a:r>
              <a:rPr lang="es-MX" sz="2400" dirty="0" smtClean="0">
                <a:solidFill>
                  <a:srgbClr val="FFFFFF"/>
                </a:solidFill>
              </a:rPr>
              <a:t>vida.</a:t>
            </a:r>
            <a:endParaRPr lang="es-MX" sz="24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rgbClr val="FFFFFF"/>
              </a:solidFill>
            </a:endParaRPr>
          </a:p>
          <a:p>
            <a:pPr>
              <a:buBlip>
                <a:blip r:embed="rId3"/>
              </a:buBlip>
            </a:pPr>
            <a:r>
              <a:rPr lang="es-MX" sz="2400" dirty="0">
                <a:solidFill>
                  <a:srgbClr val="FFFFFF"/>
                </a:solidFill>
              </a:rPr>
              <a:t>Acoge a </a:t>
            </a:r>
            <a:r>
              <a:rPr lang="es-MX" sz="2400" dirty="0" smtClean="0">
                <a:solidFill>
                  <a:srgbClr val="FFFFFF"/>
                </a:solidFill>
              </a:rPr>
              <a:t>estudiantes </a:t>
            </a:r>
            <a:r>
              <a:rPr lang="es-MX" sz="2400" dirty="0">
                <a:solidFill>
                  <a:srgbClr val="FFFFFF"/>
                </a:solidFill>
              </a:rPr>
              <a:t>excluidos del </a:t>
            </a:r>
            <a:r>
              <a:rPr lang="es-MX" sz="2400" dirty="0" smtClean="0">
                <a:solidFill>
                  <a:srgbClr val="FFFFFF"/>
                </a:solidFill>
              </a:rPr>
              <a:t>sistema: el 70% de los  estudiantes son menores de 20 años.</a:t>
            </a:r>
            <a:endParaRPr lang="es-MX" sz="2400" dirty="0">
              <a:solidFill>
                <a:srgbClr val="FFFFFF"/>
              </a:solidFill>
            </a:endParaRPr>
          </a:p>
          <a:p>
            <a:pPr>
              <a:buBlip>
                <a:blip r:embed="rId3"/>
              </a:buBlip>
            </a:pPr>
            <a:endParaRPr lang="es-MX" sz="2400" dirty="0">
              <a:solidFill>
                <a:srgbClr val="FFFFFF"/>
              </a:solidFill>
            </a:endParaRPr>
          </a:p>
          <a:p>
            <a:pPr>
              <a:buBlip>
                <a:blip r:embed="rId3"/>
              </a:buBlip>
            </a:pPr>
            <a:r>
              <a:rPr lang="es-MX" sz="2400" dirty="0">
                <a:solidFill>
                  <a:srgbClr val="FFFFFF"/>
                </a:solidFill>
              </a:rPr>
              <a:t>Acoge a una gran diversidad de personas (jóvenes y adultos, </a:t>
            </a:r>
            <a:r>
              <a:rPr lang="es-MX" sz="2400" dirty="0" smtClean="0">
                <a:solidFill>
                  <a:srgbClr val="FFFFFF"/>
                </a:solidFill>
              </a:rPr>
              <a:t>personas en contextos </a:t>
            </a:r>
            <a:r>
              <a:rPr lang="es-MX" sz="2400" dirty="0">
                <a:solidFill>
                  <a:srgbClr val="FFFFFF"/>
                </a:solidFill>
              </a:rPr>
              <a:t>de encierro, conscriptos</a:t>
            </a:r>
            <a:r>
              <a:rPr lang="es-MX" sz="2400" dirty="0" smtClean="0">
                <a:solidFill>
                  <a:srgbClr val="FFFFFF"/>
                </a:solidFill>
              </a:rPr>
              <a:t>, personas mayores que no saben leer y escribir) en modalidad regular ( </a:t>
            </a:r>
            <a:r>
              <a:rPr lang="es-MX" sz="2400" dirty="0" err="1" smtClean="0">
                <a:solidFill>
                  <a:srgbClr val="FFFFFF"/>
                </a:solidFill>
              </a:rPr>
              <a:t>CEIAs</a:t>
            </a:r>
            <a:r>
              <a:rPr lang="es-MX" sz="2400" dirty="0" smtClean="0">
                <a:solidFill>
                  <a:srgbClr val="FFFFFF"/>
                </a:solidFill>
              </a:rPr>
              <a:t>, Terceras Jornadas), modalidad flexible  y Plan de Alfabetización.</a:t>
            </a:r>
          </a:p>
          <a:p>
            <a:pPr marL="0" indent="0">
              <a:buNone/>
            </a:pPr>
            <a:endParaRPr lang="es-MX" sz="2400" dirty="0">
              <a:solidFill>
                <a:srgbClr val="FFFFFF"/>
              </a:solidFill>
            </a:endParaRPr>
          </a:p>
          <a:p>
            <a:pPr>
              <a:buBlip>
                <a:blip r:embed="rId3"/>
              </a:buBlip>
            </a:pPr>
            <a:r>
              <a:rPr lang="es-MX" sz="2400" dirty="0">
                <a:solidFill>
                  <a:srgbClr val="FFFFFF"/>
                </a:solidFill>
              </a:rPr>
              <a:t>Debe </a:t>
            </a:r>
            <a:r>
              <a:rPr lang="es-MX" sz="2400" dirty="0" smtClean="0">
                <a:solidFill>
                  <a:srgbClr val="FFFFFF"/>
                </a:solidFill>
              </a:rPr>
              <a:t>responder </a:t>
            </a:r>
            <a:r>
              <a:rPr lang="es-MX" sz="2400" dirty="0">
                <a:solidFill>
                  <a:srgbClr val="FFFFFF"/>
                </a:solidFill>
              </a:rPr>
              <a:t>a esa </a:t>
            </a:r>
            <a:r>
              <a:rPr lang="es-MX" sz="2400" dirty="0" smtClean="0">
                <a:solidFill>
                  <a:srgbClr val="FFFFFF"/>
                </a:solidFill>
              </a:rPr>
              <a:t>diversidad, con una propuesta pertinente, de calidad.</a:t>
            </a:r>
            <a:endParaRPr lang="es-MX" sz="2400" dirty="0">
              <a:solidFill>
                <a:srgbClr val="FFFFFF"/>
              </a:solidFill>
            </a:endParaRPr>
          </a:p>
          <a:p>
            <a:pPr>
              <a:buBlip>
                <a:blip r:embed="rId3"/>
              </a:buBlip>
            </a:pPr>
            <a:endParaRPr lang="es-CL" dirty="0" smtClean="0">
              <a:solidFill>
                <a:srgbClr val="FFFFFF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438150"/>
            <a:ext cx="9180513" cy="731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8"/>
          <p:cNvSpPr>
            <a:spLocks noGrp="1"/>
          </p:cNvSpPr>
          <p:nvPr>
            <p:ph idx="4294967295"/>
          </p:nvPr>
        </p:nvSpPr>
        <p:spPr>
          <a:xfrm>
            <a:off x="0" y="1628799"/>
            <a:ext cx="3816350" cy="5077043"/>
          </a:xfrm>
        </p:spPr>
        <p:txBody>
          <a:bodyPr/>
          <a:lstStyle/>
          <a:p>
            <a:pPr eaLnBrk="1" hangingPunct="1">
              <a:spcBef>
                <a:spcPts val="0"/>
              </a:spcBef>
              <a:buClr>
                <a:srgbClr val="006CB7"/>
              </a:buClr>
              <a:buFont typeface="Arial" pitchFamily="34" charset="0"/>
              <a:buNone/>
              <a:defRPr/>
            </a:pPr>
            <a:r>
              <a:rPr lang="es-ES" altLang="es-ES" sz="1400" dirty="0" smtClean="0">
                <a:solidFill>
                  <a:schemeClr val="bg1"/>
                </a:solidFill>
                <a:latin typeface="Verdana" pitchFamily="34" charset="0"/>
                <a:ea typeface="ヒラギノ角ゴ Pro W3"/>
                <a:cs typeface="ヒラギノ角ゴ Pro W3"/>
              </a:rPr>
              <a:t>	</a:t>
            </a:r>
            <a:endParaRPr lang="es-ES" altLang="es-ES" sz="14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6022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2970212" cy="8509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_tradnl" altLang="es-ES" sz="2000" b="1" dirty="0" smtClean="0">
                <a:solidFill>
                  <a:schemeClr val="bg1"/>
                </a:solidFill>
                <a:latin typeface="Verdana" pitchFamily="34" charset="0"/>
                <a:ea typeface="ヒラギノ角ゴ Pro W3"/>
                <a:cs typeface="Verdana" pitchFamily="34" charset="0"/>
              </a:rPr>
              <a:t>Plan de alfabetización Contigo Aprendo</a:t>
            </a:r>
          </a:p>
        </p:txBody>
      </p:sp>
    </p:spTree>
    <p:extLst>
      <p:ext uri="{BB962C8B-B14F-4D97-AF65-F5344CB8AC3E}">
        <p14:creationId xmlns:p14="http://schemas.microsoft.com/office/powerpoint/2010/main" val="36906800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G_18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998"/>
            <a:ext cx="9144001" cy="6096001"/>
          </a:xfrm>
          <a:prstGeom prst="rect">
            <a:avLst/>
          </a:prstGeom>
        </p:spPr>
      </p:pic>
      <p:sp>
        <p:nvSpPr>
          <p:cNvPr id="8" name="Title 7"/>
          <p:cNvSpPr txBox="1">
            <a:spLocks/>
          </p:cNvSpPr>
          <p:nvPr/>
        </p:nvSpPr>
        <p:spPr>
          <a:xfrm>
            <a:off x="0" y="425096"/>
            <a:ext cx="6200588" cy="1025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altLang="es-ES" sz="2800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ヒラギノ角ゴ Pro W3"/>
                <a:cs typeface="Verdana" pitchFamily="34" charset="0"/>
              </a:rPr>
              <a:t>La población que acoge la EPJA</a:t>
            </a:r>
            <a:r>
              <a:rPr lang="es-ES_tradnl" altLang="es-ES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ヒラギノ角ゴ Pro W3"/>
                <a:cs typeface="Verdana" pitchFamily="34" charset="0"/>
              </a:rPr>
              <a:t/>
            </a:r>
            <a:br>
              <a:rPr lang="es-ES_tradnl" altLang="es-ES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ヒラギノ角ゴ Pro W3"/>
                <a:cs typeface="Verdana" pitchFamily="34" charset="0"/>
              </a:rPr>
            </a:br>
            <a:endParaRPr lang="es-ES_tradnl" altLang="es-ES" b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ヒラギノ角ゴ Pro W3"/>
              <a:cs typeface="Verdana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-164353" y="5692588"/>
            <a:ext cx="9308353" cy="1165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0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31043"/>
            <a:ext cx="9144000" cy="1143000"/>
          </a:xfrm>
          <a:prstGeom prst="rect">
            <a:avLst/>
          </a:prstGeom>
          <a:solidFill>
            <a:srgbClr val="B9CD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00" y="0"/>
            <a:ext cx="2016000" cy="193621"/>
          </a:xfrm>
          <a:prstGeom prst="rect">
            <a:avLst/>
          </a:prstGeom>
        </p:spPr>
      </p:pic>
      <p:pic>
        <p:nvPicPr>
          <p:cNvPr id="7" name="Imagen 6" descr="Img-Reforma--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6324600"/>
            <a:ext cx="1571063" cy="57436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81000" y="482864"/>
            <a:ext cx="8382000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solidFill>
                  <a:schemeClr val="accent1">
                    <a:lumMod val="50000"/>
                  </a:schemeClr>
                </a:solidFill>
              </a:rPr>
              <a:t>Apoya a los estudiantes en contextos de encierro</a:t>
            </a:r>
            <a:endParaRPr lang="es-ES" sz="2800" dirty="0">
              <a:solidFill>
                <a:schemeClr val="accent1">
                  <a:lumMod val="50000"/>
                </a:schemeClr>
              </a:solidFill>
              <a:latin typeface="gobCL"/>
              <a:cs typeface="gobCL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45460" y="1143000"/>
            <a:ext cx="7694704" cy="280671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s-CL" sz="2200" dirty="0" smtClean="0">
              <a:solidFill>
                <a:srgbClr val="1F4E79"/>
              </a:solidFill>
            </a:endParaRPr>
          </a:p>
          <a:p>
            <a:pPr marL="457200" lvl="1" indent="0">
              <a:buNone/>
            </a:pPr>
            <a:r>
              <a:rPr lang="es-CL" sz="2200" dirty="0" smtClean="0">
                <a:solidFill>
                  <a:srgbClr val="1F4E79"/>
                </a:solidFill>
              </a:rPr>
              <a:t>Apoyo a 32 microcentros en contextos de encierro, con profesionales de educación, justicia y gendarmería para mejorar sus prácticas  docentes, de modo que sean cada vez más pertinentes a los y las internas.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070" y="3097051"/>
            <a:ext cx="4041979" cy="307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3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1731</TotalTime>
  <Words>677</Words>
  <Application>Microsoft Office PowerPoint</Application>
  <PresentationFormat>Presentación en pantalla (4:3)</PresentationFormat>
  <Paragraphs>90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gobCL</vt:lpstr>
      <vt:lpstr>Verdana</vt:lpstr>
      <vt:lpstr>Wingdings</vt:lpstr>
      <vt:lpstr>ヒラギノ角ゴ Pro W3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Plan de alfabetización Contigo Aprendo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PARA LA elaboración de  BASES CURRICULARES de EDUCACIÓN DE PERSONAS JÓVENES Y ADULTAS</dc:title>
  <dc:creator>JCR</dc:creator>
  <cp:lastModifiedBy>Isabel Magdalena  Vilches Contreras</cp:lastModifiedBy>
  <cp:revision>150</cp:revision>
  <dcterms:created xsi:type="dcterms:W3CDTF">2016-04-18T12:32:44Z</dcterms:created>
  <dcterms:modified xsi:type="dcterms:W3CDTF">2017-09-13T20:33:27Z</dcterms:modified>
</cp:coreProperties>
</file>