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sldIdLst>
    <p:sldId id="259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76" r:id="rId11"/>
    <p:sldId id="277" r:id="rId12"/>
    <p:sldId id="302" r:id="rId13"/>
    <p:sldId id="278" r:id="rId14"/>
    <p:sldId id="268" r:id="rId15"/>
    <p:sldId id="267" r:id="rId16"/>
    <p:sldId id="269" r:id="rId17"/>
    <p:sldId id="271" r:id="rId18"/>
    <p:sldId id="280" r:id="rId19"/>
    <p:sldId id="270" r:id="rId20"/>
    <p:sldId id="279" r:id="rId21"/>
    <p:sldId id="283" r:id="rId22"/>
    <p:sldId id="272" r:id="rId23"/>
    <p:sldId id="274" r:id="rId24"/>
    <p:sldId id="275" r:id="rId25"/>
    <p:sldId id="273" r:id="rId26"/>
    <p:sldId id="285" r:id="rId27"/>
    <p:sldId id="303" r:id="rId28"/>
    <p:sldId id="304" r:id="rId29"/>
    <p:sldId id="305" r:id="rId30"/>
    <p:sldId id="306" r:id="rId31"/>
    <p:sldId id="309" r:id="rId32"/>
    <p:sldId id="310" r:id="rId33"/>
    <p:sldId id="307" r:id="rId34"/>
    <p:sldId id="308" r:id="rId35"/>
    <p:sldId id="289" r:id="rId36"/>
    <p:sldId id="290" r:id="rId37"/>
    <p:sldId id="291" r:id="rId38"/>
    <p:sldId id="292" r:id="rId39"/>
    <p:sldId id="294" r:id="rId40"/>
    <p:sldId id="300" r:id="rId41"/>
    <p:sldId id="301" r:id="rId42"/>
    <p:sldId id="295" r:id="rId43"/>
    <p:sldId id="296" r:id="rId44"/>
    <p:sldId id="297" r:id="rId45"/>
    <p:sldId id="298" r:id="rId46"/>
    <p:sldId id="299" r:id="rId47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8" autoAdjust="0"/>
    <p:restoredTop sz="86482" autoAdjust="0"/>
  </p:normalViewPr>
  <p:slideViewPr>
    <p:cSldViewPr snapToGrid="0" snapToObjects="1">
      <p:cViewPr varScale="1">
        <p:scale>
          <a:sx n="70" d="100"/>
          <a:sy n="70" d="100"/>
        </p:scale>
        <p:origin x="-486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D1BA6-4E2E-4A25-A7D7-F8D108B87886}" type="datetimeFigureOut">
              <a:rPr lang="es-MX" smtClean="0"/>
              <a:t>31/08/2017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24BAF-8E86-42BF-884B-B449980B23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0648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24BAF-8E86-42BF-884B-B449980B232B}" type="slidenum">
              <a:rPr lang="es-MX" smtClean="0"/>
              <a:t>42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3181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99D02-E387-C14A-A0CE-28A37745C186}" type="datetimeFigureOut">
              <a:rPr lang="es-ES_tradnl" smtClean="0"/>
              <a:t>31/08/2017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7339-E256-4A49-ADA1-232EED5BDBA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46069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99D02-E387-C14A-A0CE-28A37745C186}" type="datetimeFigureOut">
              <a:rPr lang="es-ES_tradnl" smtClean="0"/>
              <a:t>31/08/2017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7339-E256-4A49-ADA1-232EED5BDBA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00692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99D02-E387-C14A-A0CE-28A37745C186}" type="datetimeFigureOut">
              <a:rPr lang="es-ES_tradnl" smtClean="0"/>
              <a:t>31/08/2017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7339-E256-4A49-ADA1-232EED5BDBA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04519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99D02-E387-C14A-A0CE-28A37745C186}" type="datetimeFigureOut">
              <a:rPr lang="es-ES_tradnl" smtClean="0"/>
              <a:t>31/08/2017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7339-E256-4A49-ADA1-232EED5BDBA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75828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99D02-E387-C14A-A0CE-28A37745C186}" type="datetimeFigureOut">
              <a:rPr lang="es-ES_tradnl" smtClean="0"/>
              <a:t>31/08/2017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7339-E256-4A49-ADA1-232EED5BDBA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46377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99D02-E387-C14A-A0CE-28A37745C186}" type="datetimeFigureOut">
              <a:rPr lang="es-ES_tradnl" smtClean="0"/>
              <a:t>31/08/2017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7339-E256-4A49-ADA1-232EED5BDBA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27823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99D02-E387-C14A-A0CE-28A37745C186}" type="datetimeFigureOut">
              <a:rPr lang="es-ES_tradnl" smtClean="0"/>
              <a:t>31/08/2017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7339-E256-4A49-ADA1-232EED5BDBA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26287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99D02-E387-C14A-A0CE-28A37745C186}" type="datetimeFigureOut">
              <a:rPr lang="es-ES_tradnl" smtClean="0"/>
              <a:t>31/08/2017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7339-E256-4A49-ADA1-232EED5BDBA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15531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99D02-E387-C14A-A0CE-28A37745C186}" type="datetimeFigureOut">
              <a:rPr lang="es-ES_tradnl" smtClean="0"/>
              <a:t>31/08/2017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7339-E256-4A49-ADA1-232EED5BDBA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87142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99D02-E387-C14A-A0CE-28A37745C186}" type="datetimeFigureOut">
              <a:rPr lang="es-ES_tradnl" smtClean="0"/>
              <a:t>31/08/2017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7339-E256-4A49-ADA1-232EED5BDBA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8756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99D02-E387-C14A-A0CE-28A37745C186}" type="datetimeFigureOut">
              <a:rPr lang="es-ES_tradnl" smtClean="0"/>
              <a:t>31/08/2017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7339-E256-4A49-ADA1-232EED5BDBA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7832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99D02-E387-C14A-A0CE-28A37745C186}" type="datetimeFigureOut">
              <a:rPr lang="es-ES_tradnl" smtClean="0"/>
              <a:t>31/08/2017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37339-E256-4A49-ADA1-232EED5BDBA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11103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160131" y="1429272"/>
            <a:ext cx="78945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b="1" dirty="0"/>
              <a:t>Educación para la vida: </a:t>
            </a:r>
            <a:r>
              <a:rPr lang="es-MX" sz="3200" b="1" dirty="0" smtClean="0"/>
              <a:t>Una caracterización de la Educación </a:t>
            </a:r>
            <a:r>
              <a:rPr lang="es-MX" sz="3200" b="1" dirty="0"/>
              <a:t>de Personas Jóvenes y Adultas (EPJA) en </a:t>
            </a:r>
            <a:r>
              <a:rPr lang="es-MX" sz="3200" b="1" dirty="0" smtClean="0"/>
              <a:t>la región de Coquimbo. </a:t>
            </a:r>
          </a:p>
          <a:p>
            <a:pPr algn="ctr"/>
            <a:endParaRPr lang="es-MX" sz="3200" b="1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8550876" y="4849435"/>
            <a:ext cx="32127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>
                <a:solidFill>
                  <a:schemeClr val="bg2">
                    <a:lumMod val="10000"/>
                  </a:schemeClr>
                </a:solidFill>
              </a:rPr>
              <a:t>Dr. Pablo Camus Galleguillos.</a:t>
            </a:r>
          </a:p>
          <a:p>
            <a:r>
              <a:rPr lang="es-CL" b="1" dirty="0">
                <a:solidFill>
                  <a:schemeClr val="bg2">
                    <a:lumMod val="10000"/>
                  </a:schemeClr>
                </a:solidFill>
              </a:rPr>
              <a:t>Mg. Nicolás Ponce Díaz.</a:t>
            </a:r>
          </a:p>
          <a:p>
            <a:r>
              <a:rPr lang="es-CL" b="1" dirty="0">
                <a:solidFill>
                  <a:schemeClr val="bg2">
                    <a:lumMod val="10000"/>
                  </a:schemeClr>
                </a:solidFill>
              </a:rPr>
              <a:t>Lic. Gabriel Álvarez Morgado</a:t>
            </a:r>
          </a:p>
        </p:txBody>
      </p:sp>
      <p:pic>
        <p:nvPicPr>
          <p:cNvPr id="1027" name="Picture 3" descr="C:\Users\Pablo Camus\Dropbox\Equipo investigación ODE 2016\Imagen corporativa\Logotipo Observatorio\Nuevo Logo U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5163" y="-14068"/>
            <a:ext cx="1058469" cy="1413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160131" y="3392438"/>
            <a:ext cx="789455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200" b="1" dirty="0" smtClean="0"/>
              <a:t>“El contexto para la instalación de Comunidades </a:t>
            </a:r>
            <a:r>
              <a:rPr lang="es-MX" sz="2200" b="1" dirty="0"/>
              <a:t>de Aprendizaje </a:t>
            </a:r>
            <a:r>
              <a:rPr lang="es-MX" sz="2200" b="1" dirty="0" smtClean="0"/>
              <a:t>a través del Índice </a:t>
            </a:r>
            <a:r>
              <a:rPr lang="es-MX" sz="2200" b="1" dirty="0"/>
              <a:t>de </a:t>
            </a:r>
            <a:r>
              <a:rPr lang="es-MX" sz="2200" b="1" dirty="0" smtClean="0"/>
              <a:t>Inclusión”  </a:t>
            </a:r>
            <a:endParaRPr lang="es-MX" sz="2200" dirty="0"/>
          </a:p>
        </p:txBody>
      </p:sp>
    </p:spTree>
    <p:extLst>
      <p:ext uri="{BB962C8B-B14F-4D97-AF65-F5344CB8AC3E}">
        <p14:creationId xmlns:p14="http://schemas.microsoft.com/office/powerpoint/2010/main" val="80543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371" y="955344"/>
            <a:ext cx="7209953" cy="4866778"/>
          </a:xfrm>
        </p:spPr>
      </p:pic>
    </p:spTree>
    <p:extLst>
      <p:ext uri="{BB962C8B-B14F-4D97-AF65-F5344CB8AC3E}">
        <p14:creationId xmlns:p14="http://schemas.microsoft.com/office/powerpoint/2010/main" val="379559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325" y="982638"/>
            <a:ext cx="7280939" cy="4914694"/>
          </a:xfrm>
        </p:spPr>
      </p:pic>
    </p:spTree>
    <p:extLst>
      <p:ext uri="{BB962C8B-B14F-4D97-AF65-F5344CB8AC3E}">
        <p14:creationId xmlns:p14="http://schemas.microsoft.com/office/powerpoint/2010/main" val="352713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017" y="1320658"/>
            <a:ext cx="9521966" cy="4351338"/>
          </a:xfrm>
        </p:spPr>
      </p:pic>
    </p:spTree>
    <p:extLst>
      <p:ext uri="{BB962C8B-B14F-4D97-AF65-F5344CB8AC3E}">
        <p14:creationId xmlns:p14="http://schemas.microsoft.com/office/powerpoint/2010/main" val="408848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573205" y="2381374"/>
            <a:ext cx="11002267" cy="1143000"/>
          </a:xfrm>
        </p:spPr>
        <p:txBody>
          <a:bodyPr/>
          <a:lstStyle/>
          <a:p>
            <a:pPr algn="ctr"/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Estudiantes</a:t>
            </a:r>
          </a:p>
        </p:txBody>
      </p:sp>
    </p:spTree>
    <p:extLst>
      <p:ext uri="{BB962C8B-B14F-4D97-AF65-F5344CB8AC3E}">
        <p14:creationId xmlns:p14="http://schemas.microsoft.com/office/powerpoint/2010/main" val="262811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971" y="1184180"/>
            <a:ext cx="9507490" cy="4351338"/>
          </a:xfrm>
        </p:spPr>
      </p:pic>
    </p:spTree>
    <p:extLst>
      <p:ext uri="{BB962C8B-B14F-4D97-AF65-F5344CB8AC3E}">
        <p14:creationId xmlns:p14="http://schemas.microsoft.com/office/powerpoint/2010/main" val="187564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255" y="1279715"/>
            <a:ext cx="9507490" cy="4351338"/>
          </a:xfrm>
        </p:spPr>
      </p:pic>
    </p:spTree>
    <p:extLst>
      <p:ext uri="{BB962C8B-B14F-4D97-AF65-F5344CB8AC3E}">
        <p14:creationId xmlns:p14="http://schemas.microsoft.com/office/powerpoint/2010/main" val="287708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733" y="1252419"/>
            <a:ext cx="9507490" cy="4351338"/>
          </a:xfrm>
        </p:spPr>
      </p:pic>
    </p:spTree>
    <p:extLst>
      <p:ext uri="{BB962C8B-B14F-4D97-AF65-F5344CB8AC3E}">
        <p14:creationId xmlns:p14="http://schemas.microsoft.com/office/powerpoint/2010/main" val="108809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255" y="1388897"/>
            <a:ext cx="9507490" cy="4351338"/>
          </a:xfrm>
        </p:spPr>
      </p:pic>
    </p:spTree>
    <p:extLst>
      <p:ext uri="{BB962C8B-B14F-4D97-AF65-F5344CB8AC3E}">
        <p14:creationId xmlns:p14="http://schemas.microsoft.com/office/powerpoint/2010/main" val="395491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031" y="1037230"/>
            <a:ext cx="7177624" cy="4844955"/>
          </a:xfrm>
        </p:spPr>
      </p:pic>
    </p:spTree>
    <p:extLst>
      <p:ext uri="{BB962C8B-B14F-4D97-AF65-F5344CB8AC3E}">
        <p14:creationId xmlns:p14="http://schemas.microsoft.com/office/powerpoint/2010/main" val="295874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255" y="1320658"/>
            <a:ext cx="9507490" cy="4351338"/>
          </a:xfrm>
        </p:spPr>
      </p:pic>
    </p:spTree>
    <p:extLst>
      <p:ext uri="{BB962C8B-B14F-4D97-AF65-F5344CB8AC3E}">
        <p14:creationId xmlns:p14="http://schemas.microsoft.com/office/powerpoint/2010/main" val="299506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907973" y="358785"/>
            <a:ext cx="7488833" cy="792088"/>
          </a:xfrm>
        </p:spPr>
        <p:txBody>
          <a:bodyPr>
            <a:normAutofit/>
          </a:bodyPr>
          <a:lstStyle/>
          <a:p>
            <a:r>
              <a:rPr lang="es-MX" sz="2500" b="1" dirty="0"/>
              <a:t>Estructura de la presentación </a:t>
            </a:r>
            <a:endParaRPr lang="es-MX" sz="2500" dirty="0"/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907974" y="1196752"/>
            <a:ext cx="9891831" cy="1286956"/>
          </a:xfrm>
          <a:solidFill>
            <a:schemeClr val="tx2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es-MX" sz="2000" b="1" dirty="0"/>
              <a:t>Haciendo visible lo invisible:  </a:t>
            </a:r>
            <a:r>
              <a:rPr lang="es-MX" sz="2000" dirty="0"/>
              <a:t>Un análisis descriptivo de la Educación de Personas Jóvenes y Adultas (EPJA). </a:t>
            </a:r>
          </a:p>
          <a:p>
            <a:pPr marL="800100" lvl="1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s-MX" sz="2000" dirty="0" smtClean="0"/>
              <a:t>Una </a:t>
            </a:r>
            <a:r>
              <a:rPr lang="es-MX" sz="2000" dirty="0"/>
              <a:t>perspectiva de la región de Coquimbo de los establecimientos, estudiantes y profesores de EPJA.</a:t>
            </a:r>
          </a:p>
          <a:p>
            <a:pPr lvl="3" indent="-342900"/>
            <a:endParaRPr lang="es-MX" sz="2000" dirty="0"/>
          </a:p>
          <a:p>
            <a:pPr lvl="3" indent="-342900"/>
            <a:endParaRPr lang="es-MX" sz="2000" dirty="0"/>
          </a:p>
          <a:p>
            <a:pPr lvl="3" indent="-342900"/>
            <a:endParaRPr lang="es-MX" sz="2000" dirty="0"/>
          </a:p>
        </p:txBody>
      </p:sp>
      <p:sp>
        <p:nvSpPr>
          <p:cNvPr id="6" name="5 Rectángulo"/>
          <p:cNvSpPr/>
          <p:nvPr/>
        </p:nvSpPr>
        <p:spPr>
          <a:xfrm>
            <a:off x="907974" y="3709478"/>
            <a:ext cx="9891831" cy="163121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s-MX" sz="2000" b="1" dirty="0"/>
              <a:t>Hacer la educación/formación para la vida: </a:t>
            </a:r>
            <a:r>
              <a:rPr lang="es-MX" sz="2000" dirty="0"/>
              <a:t>Una propuesta de agenda de transformación social, cultural y educativa para la EPJA.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s-MX" sz="2000" dirty="0" smtClean="0"/>
              <a:t>Las </a:t>
            </a:r>
            <a:r>
              <a:rPr lang="es-MX" sz="2000" dirty="0"/>
              <a:t>comunidades de aprendizaje en perspectiva de vinculación teoría- </a:t>
            </a:r>
            <a:r>
              <a:rPr lang="es-MX" sz="2000" dirty="0" smtClean="0"/>
              <a:t>práctica.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s-MX" sz="2000" dirty="0" smtClean="0"/>
              <a:t>La </a:t>
            </a:r>
            <a:r>
              <a:rPr lang="es-MX" sz="2000" dirty="0"/>
              <a:t>construcción de comunidades de aprendizajes: contrapunto con el Índice de Inclusión.</a:t>
            </a: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907975" y="2607932"/>
            <a:ext cx="9891830" cy="9384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sz="2000" b="1" dirty="0"/>
              <a:t>Pensar la educación para la vida: </a:t>
            </a:r>
            <a:r>
              <a:rPr lang="es-MX" sz="2000" dirty="0"/>
              <a:t>Un marco teórico reflexivo respecto de la EPJA</a:t>
            </a:r>
            <a:r>
              <a:rPr lang="es-MX" sz="2000" dirty="0" smtClean="0"/>
              <a:t>.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s-MX" sz="2000" dirty="0"/>
              <a:t>Desafíos de la EPJA desde una perspectiva socioeducativa.</a:t>
            </a:r>
          </a:p>
          <a:p>
            <a:pPr lvl="3" indent="-342900"/>
            <a:endParaRPr lang="es-MX" dirty="0"/>
          </a:p>
          <a:p>
            <a:pPr lvl="3" indent="-342900"/>
            <a:endParaRPr lang="es-MX" dirty="0"/>
          </a:p>
          <a:p>
            <a:pPr lvl="3" indent="-342900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5180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56" y="914402"/>
            <a:ext cx="7409017" cy="5001148"/>
          </a:xfrm>
        </p:spPr>
      </p:pic>
    </p:spTree>
    <p:extLst>
      <p:ext uri="{BB962C8B-B14F-4D97-AF65-F5344CB8AC3E}">
        <p14:creationId xmlns:p14="http://schemas.microsoft.com/office/powerpoint/2010/main" val="369904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39300" y="2422871"/>
            <a:ext cx="11460863" cy="1143000"/>
          </a:xfrm>
        </p:spPr>
        <p:txBody>
          <a:bodyPr/>
          <a:lstStyle/>
          <a:p>
            <a:pPr algn="ctr"/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Profesores</a:t>
            </a:r>
          </a:p>
        </p:txBody>
      </p:sp>
    </p:spTree>
    <p:extLst>
      <p:ext uri="{BB962C8B-B14F-4D97-AF65-F5344CB8AC3E}">
        <p14:creationId xmlns:p14="http://schemas.microsoft.com/office/powerpoint/2010/main" val="151888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017" y="1252419"/>
            <a:ext cx="9521966" cy="4351338"/>
          </a:xfrm>
        </p:spPr>
      </p:pic>
    </p:spTree>
    <p:extLst>
      <p:ext uri="{BB962C8B-B14F-4D97-AF65-F5344CB8AC3E}">
        <p14:creationId xmlns:p14="http://schemas.microsoft.com/office/powerpoint/2010/main" val="4394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847" y="1307010"/>
            <a:ext cx="9521966" cy="4351338"/>
          </a:xfrm>
        </p:spPr>
      </p:pic>
    </p:spTree>
    <p:extLst>
      <p:ext uri="{BB962C8B-B14F-4D97-AF65-F5344CB8AC3E}">
        <p14:creationId xmlns:p14="http://schemas.microsoft.com/office/powerpoint/2010/main" val="133942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847" y="1252419"/>
            <a:ext cx="9521966" cy="4351338"/>
          </a:xfrm>
        </p:spPr>
      </p:pic>
    </p:spTree>
    <p:extLst>
      <p:ext uri="{BB962C8B-B14F-4D97-AF65-F5344CB8AC3E}">
        <p14:creationId xmlns:p14="http://schemas.microsoft.com/office/powerpoint/2010/main" val="197843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017" y="1238771"/>
            <a:ext cx="9521966" cy="4351338"/>
          </a:xfrm>
        </p:spPr>
      </p:pic>
    </p:spTree>
    <p:extLst>
      <p:ext uri="{BB962C8B-B14F-4D97-AF65-F5344CB8AC3E}">
        <p14:creationId xmlns:p14="http://schemas.microsoft.com/office/powerpoint/2010/main" val="123016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215680" y="6365683"/>
            <a:ext cx="55686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Fuente: 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Elaboración propia a partir de Mineduc 2015.</a:t>
            </a:r>
          </a:p>
        </p:txBody>
      </p:sp>
      <p:pic>
        <p:nvPicPr>
          <p:cNvPr id="8194" name="Picture 2" descr="C:\Users\Pablo Camus\Dropbox\Equipo investigación ODE 2016\Presentación EPJA Concepción\graf9 (porcentaje actividades fuera aula profesores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035" y="941693"/>
            <a:ext cx="8587908" cy="4348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3911757" y="5358588"/>
            <a:ext cx="4176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Fuente: 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Elaboración propia a partir de Mineduc 2015.</a:t>
            </a:r>
          </a:p>
        </p:txBody>
      </p:sp>
    </p:spTree>
    <p:extLst>
      <p:ext uri="{BB962C8B-B14F-4D97-AF65-F5344CB8AC3E}">
        <p14:creationId xmlns:p14="http://schemas.microsoft.com/office/powerpoint/2010/main" val="109512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886911" y="2708920"/>
            <a:ext cx="8229600" cy="1143000"/>
          </a:xfrm>
        </p:spPr>
        <p:txBody>
          <a:bodyPr/>
          <a:lstStyle/>
          <a:p>
            <a:pPr algn="ctr"/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Algunas tasas…</a:t>
            </a:r>
          </a:p>
        </p:txBody>
      </p:sp>
    </p:spTree>
    <p:extLst>
      <p:ext uri="{BB962C8B-B14F-4D97-AF65-F5344CB8AC3E}">
        <p14:creationId xmlns:p14="http://schemas.microsoft.com/office/powerpoint/2010/main" val="147814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063" y="893316"/>
            <a:ext cx="7406189" cy="4999239"/>
          </a:xfrm>
        </p:spPr>
      </p:pic>
    </p:spTree>
    <p:extLst>
      <p:ext uri="{BB962C8B-B14F-4D97-AF65-F5344CB8AC3E}">
        <p14:creationId xmlns:p14="http://schemas.microsoft.com/office/powerpoint/2010/main" val="267148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57" y="904240"/>
            <a:ext cx="7435297" cy="5018887"/>
          </a:xfrm>
        </p:spPr>
      </p:pic>
    </p:spTree>
    <p:extLst>
      <p:ext uri="{BB962C8B-B14F-4D97-AF65-F5344CB8AC3E}">
        <p14:creationId xmlns:p14="http://schemas.microsoft.com/office/powerpoint/2010/main" val="134823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471033" y="2321437"/>
            <a:ext cx="7344816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MX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 análisis descriptivo de la EPJA. </a:t>
            </a:r>
            <a:r>
              <a:rPr lang="es-MX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Una perspectiva de la región de Coquimbo de los establecimientos, estudiantes y profesores de EPJA.</a:t>
            </a:r>
          </a:p>
        </p:txBody>
      </p:sp>
    </p:spTree>
    <p:extLst>
      <p:ext uri="{BB962C8B-B14F-4D97-AF65-F5344CB8AC3E}">
        <p14:creationId xmlns:p14="http://schemas.microsoft.com/office/powerpoint/2010/main" val="184524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886911" y="270892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Actualización a partir de base de datos 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construcción 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2017…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43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999" y="1266068"/>
            <a:ext cx="9572002" cy="4351338"/>
          </a:xfrm>
        </p:spPr>
      </p:pic>
    </p:spTree>
    <p:extLst>
      <p:ext uri="{BB962C8B-B14F-4D97-AF65-F5344CB8AC3E}">
        <p14:creationId xmlns:p14="http://schemas.microsoft.com/office/powerpoint/2010/main" val="212658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076" y="1293363"/>
            <a:ext cx="9541848" cy="4351338"/>
          </a:xfrm>
        </p:spPr>
      </p:pic>
    </p:spTree>
    <p:extLst>
      <p:ext uri="{BB962C8B-B14F-4D97-AF65-F5344CB8AC3E}">
        <p14:creationId xmlns:p14="http://schemas.microsoft.com/office/powerpoint/2010/main" val="354153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199" y="1238772"/>
            <a:ext cx="9521966" cy="4351338"/>
          </a:xfrm>
        </p:spPr>
      </p:pic>
    </p:spTree>
    <p:extLst>
      <p:ext uri="{BB962C8B-B14F-4D97-AF65-F5344CB8AC3E}">
        <p14:creationId xmlns:p14="http://schemas.microsoft.com/office/powerpoint/2010/main" val="392423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255" y="1238771"/>
            <a:ext cx="9507490" cy="4351338"/>
          </a:xfrm>
        </p:spPr>
      </p:pic>
    </p:spTree>
    <p:extLst>
      <p:ext uri="{BB962C8B-B14F-4D97-AF65-F5344CB8AC3E}">
        <p14:creationId xmlns:p14="http://schemas.microsoft.com/office/powerpoint/2010/main" val="335587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821976" y="2502024"/>
            <a:ext cx="8229600" cy="1791072"/>
          </a:xfrm>
        </p:spPr>
        <p:txBody>
          <a:bodyPr>
            <a:normAutofit fontScale="90000"/>
          </a:bodyPr>
          <a:lstStyle/>
          <a:p>
            <a:r>
              <a:rPr lang="es-C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Pensar la educación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Un mirada a la 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EPJA desde una perspectiva socioeducativa.</a:t>
            </a:r>
            <a:endParaRPr lang="es-C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65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60060" y="1847027"/>
            <a:ext cx="9949217" cy="26776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>
              <a:defRPr lang="es-CL"/>
            </a:defPPr>
            <a:lvl1pPr algn="just">
              <a:defRPr sz="28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es-CL" sz="2400" dirty="0"/>
          </a:p>
          <a:p>
            <a:r>
              <a:rPr lang="es-CL" sz="2400" dirty="0"/>
              <a:t>“Mientras la ignorancia nos hace más vulnerables como sujetos individuales y colectivos, la educación nos proporciona formas de entender la realidad, de desenmascarar los juegos y abusos del poder, y de enfrentarnos a la irresponsabilidad organizada”. </a:t>
            </a:r>
          </a:p>
          <a:p>
            <a:endParaRPr lang="es-CL" sz="2400" dirty="0"/>
          </a:p>
          <a:p>
            <a:r>
              <a:rPr lang="es-CL" sz="2400" dirty="0"/>
              <a:t>(Beltrán, 2015. p.6-7). </a:t>
            </a:r>
          </a:p>
        </p:txBody>
      </p:sp>
    </p:spTree>
    <p:extLst>
      <p:ext uri="{BB962C8B-B14F-4D97-AF65-F5344CB8AC3E}">
        <p14:creationId xmlns:p14="http://schemas.microsoft.com/office/powerpoint/2010/main" val="49490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879" y="930811"/>
            <a:ext cx="9867330" cy="4963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4" name="83 Rectángulo"/>
          <p:cNvSpPr/>
          <p:nvPr/>
        </p:nvSpPr>
        <p:spPr>
          <a:xfrm>
            <a:off x="264354" y="5617044"/>
            <a:ext cx="26804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(Pastor y </a:t>
            </a:r>
            <a:r>
              <a:rPr lang="es-MX" sz="1200" dirty="0" err="1"/>
              <a:t>Peraita</a:t>
            </a:r>
            <a:r>
              <a:rPr lang="es-MX" sz="1200" dirty="0"/>
              <a:t>, 2012) </a:t>
            </a:r>
          </a:p>
        </p:txBody>
      </p:sp>
    </p:spTree>
    <p:extLst>
      <p:ext uri="{BB962C8B-B14F-4D97-AF65-F5344CB8AC3E}">
        <p14:creationId xmlns:p14="http://schemas.microsoft.com/office/powerpoint/2010/main" val="266630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400789" y="1590714"/>
            <a:ext cx="879408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Hacer la educación</a:t>
            </a:r>
            <a:r>
              <a:rPr lang="es-CL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Una propuesta de agenda de transformación social, cultural y educativa para la EPJA. </a:t>
            </a:r>
          </a:p>
          <a:p>
            <a:pPr algn="just"/>
            <a:endParaRPr lang="es-CL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CL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Comunidades de Aprendizajes e Índice de Inclusión. </a:t>
            </a:r>
          </a:p>
        </p:txBody>
      </p:sp>
    </p:spTree>
    <p:extLst>
      <p:ext uri="{BB962C8B-B14F-4D97-AF65-F5344CB8AC3E}">
        <p14:creationId xmlns:p14="http://schemas.microsoft.com/office/powerpoint/2010/main" val="78002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247794" y="3269958"/>
            <a:ext cx="3240361" cy="6630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Desarrollo 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las personas a través del</a:t>
            </a:r>
            <a:r>
              <a:rPr lang="es-CL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aprendizaje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183089" y="4386942"/>
            <a:ext cx="1662504" cy="63472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Aprender a Conocer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036907" y="4402032"/>
            <a:ext cx="1531035" cy="61963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Aprender a hacer</a:t>
            </a:r>
          </a:p>
        </p:txBody>
      </p:sp>
      <p:sp>
        <p:nvSpPr>
          <p:cNvPr id="7" name="6 Rectángulo"/>
          <p:cNvSpPr/>
          <p:nvPr/>
        </p:nvSpPr>
        <p:spPr>
          <a:xfrm>
            <a:off x="5711957" y="4385242"/>
            <a:ext cx="2592289" cy="62133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Aprender a vivir juntos y vivir con los demás.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8517958" y="4385242"/>
            <a:ext cx="1674708" cy="62133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Aprender a Ser</a:t>
            </a:r>
          </a:p>
        </p:txBody>
      </p:sp>
      <p:sp>
        <p:nvSpPr>
          <p:cNvPr id="9" name="8 Cerrar llave"/>
          <p:cNvSpPr/>
          <p:nvPr/>
        </p:nvSpPr>
        <p:spPr>
          <a:xfrm rot="5400000">
            <a:off x="5821551" y="850294"/>
            <a:ext cx="884936" cy="8592956"/>
          </a:xfrm>
          <a:prstGeom prst="rightBrace">
            <a:avLst>
              <a:gd name="adj1" fmla="val 8333"/>
              <a:gd name="adj2" fmla="val 5020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1007436" y="5589239"/>
            <a:ext cx="10177131" cy="743321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Aprendizaje Dialógico</a:t>
            </a:r>
          </a:p>
        </p:txBody>
      </p:sp>
      <p:sp>
        <p:nvSpPr>
          <p:cNvPr id="24" name="23 CuadroTexto"/>
          <p:cNvSpPr txBox="1"/>
          <p:nvPr/>
        </p:nvSpPr>
        <p:spPr>
          <a:xfrm>
            <a:off x="1103604" y="6557665"/>
            <a:ext cx="79585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Fuente: Elaboración propia a partir de 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Faure </a:t>
            </a:r>
            <a:r>
              <a:rPr lang="fr-FR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1980;</a:t>
            </a:r>
            <a:r>
              <a:rPr lang="es-MX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Delors</a:t>
            </a:r>
            <a:r>
              <a:rPr lang="es-MX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1996; Barry, 1999; </a:t>
            </a:r>
            <a:r>
              <a:rPr lang="es-MX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Gadamer</a:t>
            </a:r>
            <a:r>
              <a:rPr lang="es-MX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2000 &amp; Prestes, 2009.  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5" name="24 Rectángulo"/>
          <p:cNvSpPr/>
          <p:nvPr/>
        </p:nvSpPr>
        <p:spPr>
          <a:xfrm>
            <a:off x="3755740" y="232012"/>
            <a:ext cx="4224469" cy="776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 Comunidades de Aprendizaje</a:t>
            </a:r>
          </a:p>
        </p:txBody>
      </p:sp>
      <p:sp>
        <p:nvSpPr>
          <p:cNvPr id="26" name="25 Rectángulo"/>
          <p:cNvSpPr/>
          <p:nvPr/>
        </p:nvSpPr>
        <p:spPr>
          <a:xfrm>
            <a:off x="4247500" y="1283167"/>
            <a:ext cx="3240067" cy="5760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Orientaciones Pedagógicas</a:t>
            </a:r>
          </a:p>
        </p:txBody>
      </p:sp>
      <p:sp>
        <p:nvSpPr>
          <p:cNvPr id="27" name="26 Rectángulo redondeado"/>
          <p:cNvSpPr/>
          <p:nvPr/>
        </p:nvSpPr>
        <p:spPr>
          <a:xfrm>
            <a:off x="1349744" y="2266535"/>
            <a:ext cx="1728192" cy="61339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Participación</a:t>
            </a:r>
          </a:p>
        </p:txBody>
      </p:sp>
      <p:sp>
        <p:nvSpPr>
          <p:cNvPr id="28" name="27 Rectángulo redondeado"/>
          <p:cNvSpPr/>
          <p:nvPr/>
        </p:nvSpPr>
        <p:spPr>
          <a:xfrm>
            <a:off x="3407701" y="2281161"/>
            <a:ext cx="2160240" cy="59876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Centralidad del Aprendizaje</a:t>
            </a:r>
          </a:p>
        </p:txBody>
      </p:sp>
      <p:sp>
        <p:nvSpPr>
          <p:cNvPr id="29" name="28 Rectángulo redondeado"/>
          <p:cNvSpPr/>
          <p:nvPr/>
        </p:nvSpPr>
        <p:spPr>
          <a:xfrm>
            <a:off x="5846748" y="2311552"/>
            <a:ext cx="2208245" cy="57446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Expectativas Positivas</a:t>
            </a:r>
          </a:p>
        </p:txBody>
      </p:sp>
      <p:sp>
        <p:nvSpPr>
          <p:cNvPr id="30" name="29 Rectángulo redondeado"/>
          <p:cNvSpPr/>
          <p:nvPr/>
        </p:nvSpPr>
        <p:spPr>
          <a:xfrm>
            <a:off x="8371203" y="2311552"/>
            <a:ext cx="1968219" cy="56837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progreso permanente</a:t>
            </a:r>
          </a:p>
        </p:txBody>
      </p:sp>
      <p:cxnSp>
        <p:nvCxnSpPr>
          <p:cNvPr id="31" name="30 Conector recto"/>
          <p:cNvCxnSpPr>
            <a:stCxn id="25" idx="3"/>
            <a:endCxn id="33" idx="1"/>
          </p:cNvCxnSpPr>
          <p:nvPr/>
        </p:nvCxnSpPr>
        <p:spPr>
          <a:xfrm>
            <a:off x="7980209" y="620016"/>
            <a:ext cx="708080" cy="8632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31 CuadroTexto"/>
          <p:cNvSpPr txBox="1"/>
          <p:nvPr/>
        </p:nvSpPr>
        <p:spPr>
          <a:xfrm>
            <a:off x="231229" y="1201867"/>
            <a:ext cx="3272484" cy="523220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just"/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Bases de una propuesta para conseguir que ninguna persona quede excluida</a:t>
            </a:r>
          </a:p>
        </p:txBody>
      </p:sp>
      <p:sp>
        <p:nvSpPr>
          <p:cNvPr id="33" name="32 CuadroTexto"/>
          <p:cNvSpPr txBox="1"/>
          <p:nvPr/>
        </p:nvSpPr>
        <p:spPr>
          <a:xfrm>
            <a:off x="8688289" y="337010"/>
            <a:ext cx="3130129" cy="738664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just"/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Proceso de transformación social y cultural de un centro educativo y de su entorno</a:t>
            </a:r>
            <a:r>
              <a:rPr lang="es-CL" sz="1400" dirty="0"/>
              <a:t>.</a:t>
            </a:r>
            <a:endParaRPr lang="es-C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9" name="58 Conector recto"/>
          <p:cNvCxnSpPr>
            <a:stCxn id="32" idx="3"/>
            <a:endCxn id="26" idx="1"/>
          </p:cNvCxnSpPr>
          <p:nvPr/>
        </p:nvCxnSpPr>
        <p:spPr>
          <a:xfrm>
            <a:off x="3503713" y="1463477"/>
            <a:ext cx="743787" cy="107722"/>
          </a:xfrm>
          <a:prstGeom prst="lin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  <a:prstDash val="dash"/>
          </a:ln>
        </p:spPr>
      </p:cxnSp>
      <p:cxnSp>
        <p:nvCxnSpPr>
          <p:cNvPr id="75" name="74 Conector recto"/>
          <p:cNvCxnSpPr>
            <a:stCxn id="4" idx="2"/>
          </p:cNvCxnSpPr>
          <p:nvPr/>
        </p:nvCxnSpPr>
        <p:spPr>
          <a:xfrm>
            <a:off x="5867975" y="393305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77 Conector recto"/>
          <p:cNvCxnSpPr/>
          <p:nvPr/>
        </p:nvCxnSpPr>
        <p:spPr>
          <a:xfrm>
            <a:off x="3014341" y="4149080"/>
            <a:ext cx="63409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79 Conector recto"/>
          <p:cNvCxnSpPr>
            <a:endCxn id="5" idx="0"/>
          </p:cNvCxnSpPr>
          <p:nvPr/>
        </p:nvCxnSpPr>
        <p:spPr>
          <a:xfrm>
            <a:off x="3014341" y="4149081"/>
            <a:ext cx="0" cy="2378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83 Conector recto"/>
          <p:cNvCxnSpPr>
            <a:endCxn id="6" idx="0"/>
          </p:cNvCxnSpPr>
          <p:nvPr/>
        </p:nvCxnSpPr>
        <p:spPr>
          <a:xfrm>
            <a:off x="4802424" y="4149081"/>
            <a:ext cx="0" cy="2529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85 Conector recto"/>
          <p:cNvCxnSpPr>
            <a:endCxn id="7" idx="0"/>
          </p:cNvCxnSpPr>
          <p:nvPr/>
        </p:nvCxnSpPr>
        <p:spPr>
          <a:xfrm>
            <a:off x="7008101" y="4149081"/>
            <a:ext cx="0" cy="2361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88 Conector recto"/>
          <p:cNvCxnSpPr>
            <a:endCxn id="8" idx="0"/>
          </p:cNvCxnSpPr>
          <p:nvPr/>
        </p:nvCxnSpPr>
        <p:spPr>
          <a:xfrm>
            <a:off x="9355312" y="4149081"/>
            <a:ext cx="1" cy="2361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90 Conector recto"/>
          <p:cNvCxnSpPr>
            <a:stCxn id="26" idx="2"/>
          </p:cNvCxnSpPr>
          <p:nvPr/>
        </p:nvCxnSpPr>
        <p:spPr>
          <a:xfrm>
            <a:off x="5867534" y="1859231"/>
            <a:ext cx="441" cy="2016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93 Conector recto"/>
          <p:cNvCxnSpPr/>
          <p:nvPr/>
        </p:nvCxnSpPr>
        <p:spPr>
          <a:xfrm>
            <a:off x="2213840" y="2060848"/>
            <a:ext cx="71414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95 Conector recto"/>
          <p:cNvCxnSpPr>
            <a:endCxn id="27" idx="0"/>
          </p:cNvCxnSpPr>
          <p:nvPr/>
        </p:nvCxnSpPr>
        <p:spPr>
          <a:xfrm>
            <a:off x="2213840" y="2060848"/>
            <a:ext cx="0" cy="2056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99 Conector recto"/>
          <p:cNvCxnSpPr>
            <a:endCxn id="28" idx="0"/>
          </p:cNvCxnSpPr>
          <p:nvPr/>
        </p:nvCxnSpPr>
        <p:spPr>
          <a:xfrm>
            <a:off x="4487821" y="2060848"/>
            <a:ext cx="0" cy="220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101 Conector recto"/>
          <p:cNvCxnSpPr>
            <a:endCxn id="29" idx="0"/>
          </p:cNvCxnSpPr>
          <p:nvPr/>
        </p:nvCxnSpPr>
        <p:spPr>
          <a:xfrm>
            <a:off x="6950871" y="2060849"/>
            <a:ext cx="0" cy="2507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103 Conector recto"/>
          <p:cNvCxnSpPr>
            <a:endCxn id="30" idx="0"/>
          </p:cNvCxnSpPr>
          <p:nvPr/>
        </p:nvCxnSpPr>
        <p:spPr>
          <a:xfrm>
            <a:off x="9355312" y="2060848"/>
            <a:ext cx="0" cy="2507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106 Abrir llave"/>
          <p:cNvSpPr/>
          <p:nvPr/>
        </p:nvSpPr>
        <p:spPr>
          <a:xfrm rot="16200000">
            <a:off x="5574189" y="-1701326"/>
            <a:ext cx="419559" cy="955305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109" name="108 Conector recto"/>
          <p:cNvCxnSpPr>
            <a:stCxn id="25" idx="2"/>
            <a:endCxn id="26" idx="0"/>
          </p:cNvCxnSpPr>
          <p:nvPr/>
        </p:nvCxnSpPr>
        <p:spPr>
          <a:xfrm flipH="1">
            <a:off x="5867534" y="1008020"/>
            <a:ext cx="441" cy="2751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96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076" y="1293363"/>
            <a:ext cx="9541848" cy="4351338"/>
          </a:xfrm>
        </p:spPr>
      </p:pic>
    </p:spTree>
    <p:extLst>
      <p:ext uri="{BB962C8B-B14F-4D97-AF65-F5344CB8AC3E}">
        <p14:creationId xmlns:p14="http://schemas.microsoft.com/office/powerpoint/2010/main" val="308323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19403" y="1468353"/>
            <a:ext cx="10945216" cy="147732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endParaRPr lang="es-MX" b="1" dirty="0" smtClean="0"/>
          </a:p>
          <a:p>
            <a:pPr algn="just"/>
            <a:r>
              <a:rPr lang="es-MX" b="1" dirty="0" smtClean="0"/>
              <a:t>Primera </a:t>
            </a:r>
            <a:r>
              <a:rPr lang="es-MX" b="1" dirty="0"/>
              <a:t>fase: </a:t>
            </a:r>
            <a:r>
              <a:rPr lang="es-MX" dirty="0"/>
              <a:t>La puesta en marcha del proceso de transformación en comunidad de aprendizaje. </a:t>
            </a:r>
          </a:p>
          <a:p>
            <a:pPr algn="just"/>
            <a:endParaRPr lang="es-MX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u="sng" dirty="0"/>
              <a:t>Sensibilización</a:t>
            </a:r>
            <a:r>
              <a:rPr lang="es-MX" dirty="0"/>
              <a:t>: se quiere indagar acerca de los discursos educativos, organización escolar, prácticas docentes. Se busca reflexionar para innovar y desarrollar núcleos de aprendizaje concretos.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719403" y="2645261"/>
            <a:ext cx="10945216" cy="147732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just"/>
            <a:endParaRPr lang="es-MX" b="1" dirty="0" smtClean="0"/>
          </a:p>
          <a:p>
            <a:pPr algn="just"/>
            <a:r>
              <a:rPr lang="es-MX" b="1" dirty="0" smtClean="0"/>
              <a:t>Segunda </a:t>
            </a:r>
            <a:r>
              <a:rPr lang="es-MX" b="1" dirty="0"/>
              <a:t>fase: </a:t>
            </a:r>
            <a:r>
              <a:rPr lang="es-MX" dirty="0"/>
              <a:t>la puesta en marcha del proceso de transformación en comunidad de aprendizaje: </a:t>
            </a:r>
          </a:p>
          <a:p>
            <a:pPr algn="just"/>
            <a:endParaRPr lang="es-MX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u="sng" dirty="0"/>
              <a:t>Toma de decisiones</a:t>
            </a:r>
            <a:r>
              <a:rPr lang="es-MX" dirty="0"/>
              <a:t>: Capacidad de dialogar; capacidad transformadora (comunidad de aprendizaje) de los actores educativos; Interacción Social y Creación de Significados.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740209" y="4122589"/>
            <a:ext cx="10924410" cy="1754326"/>
          </a:xfrm>
          <a:prstGeom prst="rect">
            <a:avLst/>
          </a:prstGeom>
          <a:solidFill>
            <a:srgbClr val="ECEFC9"/>
          </a:solidFill>
        </p:spPr>
        <p:txBody>
          <a:bodyPr wrap="square">
            <a:spAutoFit/>
          </a:bodyPr>
          <a:lstStyle/>
          <a:p>
            <a:pPr algn="just"/>
            <a:endParaRPr lang="es-ES_tradnl" b="1" dirty="0" smtClean="0"/>
          </a:p>
          <a:p>
            <a:pPr algn="just"/>
            <a:r>
              <a:rPr lang="es-ES_tradnl" b="1" dirty="0" smtClean="0"/>
              <a:t>Tercera </a:t>
            </a:r>
            <a:r>
              <a:rPr lang="es-ES_tradnl" b="1" dirty="0"/>
              <a:t>fase: </a:t>
            </a:r>
            <a:r>
              <a:rPr lang="es-ES_tradnl" dirty="0"/>
              <a:t>La puesta en marcha del proceso de transformación en comunidad de aprendizaje: </a:t>
            </a:r>
          </a:p>
          <a:p>
            <a:pPr algn="just"/>
            <a:endParaRPr lang="es-ES_tradnl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u="sng" dirty="0"/>
              <a:t>El sueño</a:t>
            </a:r>
            <a:r>
              <a:rPr lang="es-ES_tradnl" dirty="0"/>
              <a:t>: A partir de las distintas </a:t>
            </a:r>
            <a:r>
              <a:rPr lang="es-ES_tradnl" i="1" dirty="0"/>
              <a:t>experiencias educativas, </a:t>
            </a:r>
            <a:r>
              <a:rPr lang="es-ES_tradnl" dirty="0"/>
              <a:t>en</a:t>
            </a:r>
            <a:r>
              <a:rPr lang="es-ES_tradnl" b="1" dirty="0"/>
              <a:t> </a:t>
            </a:r>
            <a:r>
              <a:rPr lang="es-ES_tradnl" dirty="0"/>
              <a:t>las</a:t>
            </a:r>
            <a:r>
              <a:rPr lang="es-ES_tradnl" b="1" dirty="0"/>
              <a:t> </a:t>
            </a:r>
            <a:r>
              <a:rPr lang="es-ES_tradnl" dirty="0"/>
              <a:t>que se han analizado las necesidades formativas, la comunidad trata de soñar el ideal de escuela, el que desearíamos para nuestra escuela olvidando contextos limitadores.      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740209" y="944678"/>
            <a:ext cx="106502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200" b="1" i="1" dirty="0"/>
              <a:t>Acerca de la metodología de la comunidad…</a:t>
            </a:r>
            <a:endParaRPr lang="es-MX" sz="2200" i="1" dirty="0"/>
          </a:p>
        </p:txBody>
      </p:sp>
    </p:spTree>
    <p:extLst>
      <p:ext uri="{BB962C8B-B14F-4D97-AF65-F5344CB8AC3E}">
        <p14:creationId xmlns:p14="http://schemas.microsoft.com/office/powerpoint/2010/main" val="368634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19403" y="1317941"/>
            <a:ext cx="10945216" cy="17543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endParaRPr lang="es-ES_tradnl" b="1" dirty="0" smtClean="0"/>
          </a:p>
          <a:p>
            <a:pPr algn="just"/>
            <a:r>
              <a:rPr lang="es-ES_tradnl" b="1" dirty="0" smtClean="0"/>
              <a:t>Cuarta </a:t>
            </a:r>
            <a:r>
              <a:rPr lang="es-ES_tradnl" b="1" dirty="0"/>
              <a:t>Fase: </a:t>
            </a:r>
            <a:endParaRPr lang="es-ES_tradnl" b="1" dirty="0" smtClean="0"/>
          </a:p>
          <a:p>
            <a:pPr algn="just"/>
            <a:r>
              <a:rPr lang="es-ES_tradnl" b="1" dirty="0"/>
              <a:t> </a:t>
            </a:r>
            <a:endParaRPr lang="es-MX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u="sng" dirty="0" smtClean="0"/>
              <a:t>La selección de prioridades: </a:t>
            </a:r>
            <a:r>
              <a:rPr lang="es-ES_tradnl" dirty="0" smtClean="0"/>
              <a:t>El </a:t>
            </a:r>
            <a:r>
              <a:rPr lang="es-ES_tradnl" dirty="0"/>
              <a:t>proceso de abstracción: Levantamiento de las orientaciones pedagógicas que se prioricen por los grupos de trabajo. A partir de este último punto se debe poner en marcha la comunidad de aprendizaje teniendo en cuenta las distintas realidades que la conforma, más allá de los aspectos individuales. 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719403" y="3072267"/>
            <a:ext cx="10945216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endParaRPr lang="es-ES_tradnl" b="1" dirty="0" smtClean="0"/>
          </a:p>
          <a:p>
            <a:pPr algn="just"/>
            <a:r>
              <a:rPr lang="es-ES_tradnl" b="1" dirty="0" smtClean="0"/>
              <a:t>Quinta </a:t>
            </a:r>
            <a:r>
              <a:rPr lang="es-ES_tradnl" b="1" dirty="0"/>
              <a:t>fase: </a:t>
            </a:r>
            <a:endParaRPr lang="es-ES_tradnl" b="1" dirty="0" smtClean="0"/>
          </a:p>
          <a:p>
            <a:pPr algn="just"/>
            <a:endParaRPr lang="es-ES_tradnl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u="sng" dirty="0" smtClean="0"/>
              <a:t>La </a:t>
            </a:r>
            <a:r>
              <a:rPr lang="es-ES_tradnl" u="sng" dirty="0"/>
              <a:t>planificación del trabajo de la comunidad y definición de los grupos de acción (priorización pedagógica y disciplinar de los grupos</a:t>
            </a:r>
            <a:r>
              <a:rPr lang="es-ES_tradnl" u="sng" dirty="0" smtClean="0"/>
              <a:t>): </a:t>
            </a:r>
            <a:r>
              <a:rPr lang="es-ES_tradnl" dirty="0" smtClean="0"/>
              <a:t>La </a:t>
            </a:r>
            <a:r>
              <a:rPr lang="es-ES_tradnl" dirty="0"/>
              <a:t>base de acción son las prioridades identificadas en fases anteriores. En torno a estas prioridades se planifica un cronograma de trabajo de carácter anual donde se identifican tres áreas de desarrollo en torno a la práctica docente: investigación, formación y evaluación de la misma comunidad de aprendizaje.  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3610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8047"/>
            <a:ext cx="12192000" cy="5929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312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12048661" cy="594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242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2050"/>
            <a:ext cx="12192000" cy="569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783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1147764"/>
            <a:ext cx="12048661" cy="5710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950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621" y="916542"/>
            <a:ext cx="6657248" cy="4992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84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514708" y="2708920"/>
            <a:ext cx="8229600" cy="1143000"/>
          </a:xfrm>
        </p:spPr>
        <p:txBody>
          <a:bodyPr/>
          <a:lstStyle/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Establecimientos Educativos</a:t>
            </a:r>
          </a:p>
        </p:txBody>
      </p:sp>
    </p:spTree>
    <p:extLst>
      <p:ext uri="{BB962C8B-B14F-4D97-AF65-F5344CB8AC3E}">
        <p14:creationId xmlns:p14="http://schemas.microsoft.com/office/powerpoint/2010/main" val="205972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017" y="1225124"/>
            <a:ext cx="9521966" cy="4351338"/>
          </a:xfrm>
        </p:spPr>
      </p:pic>
    </p:spTree>
    <p:extLst>
      <p:ext uri="{BB962C8B-B14F-4D97-AF65-F5344CB8AC3E}">
        <p14:creationId xmlns:p14="http://schemas.microsoft.com/office/powerpoint/2010/main" val="205027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495" y="1197828"/>
            <a:ext cx="9521966" cy="4351338"/>
          </a:xfrm>
        </p:spPr>
      </p:pic>
    </p:spTree>
    <p:extLst>
      <p:ext uri="{BB962C8B-B14F-4D97-AF65-F5344CB8AC3E}">
        <p14:creationId xmlns:p14="http://schemas.microsoft.com/office/powerpoint/2010/main" val="83836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017" y="1197828"/>
            <a:ext cx="9521966" cy="4351338"/>
          </a:xfrm>
        </p:spPr>
      </p:pic>
    </p:spTree>
    <p:extLst>
      <p:ext uri="{BB962C8B-B14F-4D97-AF65-F5344CB8AC3E}">
        <p14:creationId xmlns:p14="http://schemas.microsoft.com/office/powerpoint/2010/main" val="375332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835" y="1266067"/>
            <a:ext cx="9521966" cy="4351338"/>
          </a:xfrm>
        </p:spPr>
      </p:pic>
    </p:spTree>
    <p:extLst>
      <p:ext uri="{BB962C8B-B14F-4D97-AF65-F5344CB8AC3E}">
        <p14:creationId xmlns:p14="http://schemas.microsoft.com/office/powerpoint/2010/main" val="216343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665</Words>
  <Application>Microsoft Office PowerPoint</Application>
  <PresentationFormat>Personalizado</PresentationFormat>
  <Paragraphs>69</Paragraphs>
  <Slides>46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47" baseType="lpstr">
      <vt:lpstr>Tema de Office</vt:lpstr>
      <vt:lpstr>Presentación de PowerPoint</vt:lpstr>
      <vt:lpstr>Estructura de la presentación </vt:lpstr>
      <vt:lpstr>Presentación de PowerPoint</vt:lpstr>
      <vt:lpstr>Presentación de PowerPoint</vt:lpstr>
      <vt:lpstr>Los Establecimientos Educativos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Los Estudiantes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Los Profesores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Algunas tasas…</vt:lpstr>
      <vt:lpstr>Presentación de PowerPoint</vt:lpstr>
      <vt:lpstr>Presentación de PowerPoint</vt:lpstr>
      <vt:lpstr>Actualización a partir de base de datos en construcción 2017…</vt:lpstr>
      <vt:lpstr>Presentación de PowerPoint</vt:lpstr>
      <vt:lpstr>Presentación de PowerPoint</vt:lpstr>
      <vt:lpstr>Presentación de PowerPoint</vt:lpstr>
      <vt:lpstr>Presentación de PowerPoint</vt:lpstr>
      <vt:lpstr>Pensar la educación: Un mirada a la EPJA desde una perspectiva socioeducativa.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 Palma Troncoso</dc:creator>
  <cp:lastModifiedBy>Pablo Camus</cp:lastModifiedBy>
  <cp:revision>35</cp:revision>
  <cp:lastPrinted>2017-08-28T18:23:21Z</cp:lastPrinted>
  <dcterms:created xsi:type="dcterms:W3CDTF">2017-05-01T23:02:35Z</dcterms:created>
  <dcterms:modified xsi:type="dcterms:W3CDTF">2017-08-31T12:15:53Z</dcterms:modified>
</cp:coreProperties>
</file>