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2" r:id="rId4"/>
    <p:sldId id="265" r:id="rId5"/>
    <p:sldId id="257" r:id="rId6"/>
    <p:sldId id="266" r:id="rId7"/>
    <p:sldId id="267" r:id="rId8"/>
    <p:sldId id="268" r:id="rId9"/>
    <p:sldId id="269" r:id="rId10"/>
    <p:sldId id="270" r:id="rId11"/>
    <p:sldId id="271" r:id="rId12"/>
    <p:sldId id="273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33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5274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003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86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488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872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93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515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728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960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03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8A10E-2886-46CC-9388-9C81CB640B14}" type="datetimeFigureOut">
              <a:rPr lang="es-ES" smtClean="0"/>
              <a:t>19/03/2018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FF5A5-7A52-433D-9B6F-E75BD6E639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818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</a:t>
            </a: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683568" y="2064724"/>
            <a:ext cx="7488832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¿QUÉ SE ESPERA DE 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LA EDUCACIÓN DE PERSONAS 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JÓVENES Y  </a:t>
            </a:r>
            <a:r>
              <a:rPr kumimoji="0" lang="es-CL" sz="3200" b="1" i="0" u="none" strike="noStrike" kern="0" cap="all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ADULtAS</a:t>
            </a:r>
            <a:r>
              <a:rPr lang="es-CL" sz="3200" b="1" kern="0" cap="all" dirty="0">
                <a:solidFill>
                  <a:prstClr val="white"/>
                </a:solidFill>
              </a:rPr>
              <a:t>?</a:t>
            </a:r>
            <a:endParaRPr kumimoji="0" lang="es-CL" sz="3200" b="1" i="0" u="none" strike="noStrike" kern="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gobCL" charset="0"/>
              <a:cs typeface="gobCL" charset="0"/>
            </a:endParaRPr>
          </a:p>
        </p:txBody>
      </p:sp>
      <p:pic>
        <p:nvPicPr>
          <p:cNvPr id="6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95" y="4454985"/>
            <a:ext cx="4724809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56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“En mi oprimida vida, jamás pensé que en un penal iba a conocerme intelectualmente…”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“ La escuela debe estar como una puerta a la libertad. Hay que cuidarla. Tiene el respeto de todos.”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“Encontramos la magia del conocimiento…”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“La escuela es mi segunda casa…”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“La motivación de su vida son los libros y los cuadernos…”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qué ha pasado con la educación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“ Entregan una estructuración valórica de convivencia, tolerancia, respeto, humanizando los muros de la prisión en que vivimos y ganándose el respeto de los alumnos con respeto, sin hacer exclusiones ni  discriminaciones de ningún tipo, prácticamente sin importarles por qué estamos aquí…”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“Según la sociedad, somos escorias. Para los profes, somos un diamante en bruto…”</a:t>
            </a: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qué ha pasado con la educación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1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927" y="-555082"/>
            <a:ext cx="9211854" cy="796816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933056"/>
            <a:ext cx="5749026" cy="11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62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endParaRPr lang="es-ES" altLang="es-ES" sz="2000" dirty="0">
              <a:solidFill>
                <a:prstClr val="white"/>
              </a:solidFill>
              <a:latin typeface="Verdana" pitchFamily="34" charset="0"/>
              <a:ea typeface="ヒラギノ角ゴ Pro W3"/>
              <a:cs typeface="ヒラギノ角ゴ Pro W3"/>
            </a:endParaRPr>
          </a:p>
          <a:p>
            <a:pPr marL="342900" lvl="0" indent="-342900" defTabSz="457200" fontAlgn="base">
              <a:spcAft>
                <a:spcPct val="0"/>
              </a:spcAft>
              <a:buClr>
                <a:srgbClr val="006CB7"/>
              </a:buClr>
              <a:defRPr/>
            </a:pPr>
            <a:r>
              <a:rPr lang="es-ES" altLang="es-ES" sz="1600" dirty="0">
                <a:solidFill>
                  <a:prstClr val="white"/>
                </a:solidFill>
                <a:latin typeface="Verdana" pitchFamily="34" charset="0"/>
                <a:ea typeface="ヒラギノ角ゴ Pro W3"/>
                <a:cs typeface="ヒラギノ角ゴ Pro W3"/>
              </a:rPr>
              <a:t>	</a:t>
            </a:r>
            <a:endParaRPr lang="es-ES" altLang="es-ES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971600" y="1182964"/>
            <a:ext cx="705293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EDUCAR</a:t>
            </a:r>
            <a:r>
              <a:rPr kumimoji="0" lang="es-CL" sz="3200" b="1" i="0" u="none" strike="noStrike" kern="0" cap="all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EN LA DIVERSIDAD Y 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3200" b="1" kern="0" cap="all" baseline="0" dirty="0">
                <a:solidFill>
                  <a:prstClr val="white"/>
                </a:solidFill>
                <a:latin typeface="Calibri" panose="020F0502020204030204" pitchFamily="34" charset="0"/>
                <a:ea typeface="gobCL" charset="0"/>
                <a:cs typeface="gobCL" charset="0"/>
              </a:rPr>
              <a:t>LA</a:t>
            </a:r>
            <a:r>
              <a:rPr lang="es-CL" sz="3200" b="1" kern="0" cap="all" dirty="0">
                <a:solidFill>
                  <a:prstClr val="white"/>
                </a:solidFill>
                <a:latin typeface="Calibri" panose="020F0502020204030204" pitchFamily="34" charset="0"/>
                <a:ea typeface="gobCL" charset="0"/>
                <a:cs typeface="gobCL" charset="0"/>
              </a:rPr>
              <a:t> INCLUSIÓN</a:t>
            </a:r>
          </a:p>
          <a:p>
            <a:pPr lvl="0" algn="ctr">
              <a:lnSpc>
                <a:spcPct val="90000"/>
              </a:lnSpc>
            </a:pPr>
            <a:endParaRPr kumimoji="0" lang="es-ES" sz="2800" b="1" i="0" u="none" strike="noStrike" kern="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gobCL" charset="0"/>
              <a:cs typeface="gobCL" charset="0"/>
            </a:endParaRPr>
          </a:p>
          <a:p>
            <a:pPr lvl="0" algn="ctr">
              <a:lnSpc>
                <a:spcPct val="90000"/>
              </a:lnSpc>
            </a:pPr>
            <a:r>
              <a:rPr kumimoji="0" lang="es-ES" sz="2800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gobCL" charset="0"/>
                <a:cs typeface="gobCL" charset="0"/>
              </a:rPr>
              <a:t>Meta inspiradora de la Reforma:</a:t>
            </a:r>
          </a:p>
          <a:p>
            <a:pPr lvl="0" algn="ctr">
              <a:lnSpc>
                <a:spcPct val="90000"/>
              </a:lnSpc>
            </a:pPr>
            <a:endParaRPr kumimoji="0" lang="es-ES" sz="2400" b="1" i="0" u="none" strike="noStrike" kern="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gobCL" charset="0"/>
              <a:cs typeface="gobCL" charset="0"/>
            </a:endParaRPr>
          </a:p>
          <a:p>
            <a:pPr lvl="0" algn="ctr">
              <a:lnSpc>
                <a:spcPct val="90000"/>
              </a:lnSpc>
            </a:pPr>
            <a:endParaRPr lang="es-ES" sz="2400" b="1" kern="0" cap="all" dirty="0">
              <a:solidFill>
                <a:prstClr val="white"/>
              </a:solidFill>
              <a:latin typeface="Calibri" panose="020F0502020204030204" pitchFamily="34" charset="0"/>
              <a:ea typeface="gobCL" charset="0"/>
              <a:cs typeface="gobCL" charset="0"/>
            </a:endParaRPr>
          </a:p>
          <a:p>
            <a:pPr lvl="0" algn="ctr">
              <a:lnSpc>
                <a:spcPct val="90000"/>
              </a:lnSpc>
            </a:pPr>
            <a:r>
              <a:rPr lang="es-ES" sz="2400" kern="0" noProof="0" dirty="0">
                <a:solidFill>
                  <a:prstClr val="white"/>
                </a:solidFill>
                <a:latin typeface="Calibri" panose="020F0502020204030204" pitchFamily="34" charset="0"/>
                <a:ea typeface="gobCL" charset="0"/>
                <a:cs typeface="gobCL" charset="0"/>
              </a:rPr>
              <a:t>C</a:t>
            </a:r>
            <a:r>
              <a:rPr kumimoji="0" lang="es-ES" sz="2400" i="0" u="none" strike="noStrike" kern="0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gobCL" charset="0"/>
                <a:cs typeface="gobCL" charset="0"/>
              </a:rPr>
              <a:t>ontar en Chile con una educación de calidad integral para todos y todas, </a:t>
            </a:r>
          </a:p>
          <a:p>
            <a:pPr lvl="0" algn="ctr">
              <a:lnSpc>
                <a:spcPct val="90000"/>
              </a:lnSpc>
            </a:pPr>
            <a:r>
              <a:rPr kumimoji="0" lang="es-ES" sz="2400" i="0" u="none" strike="noStrike" kern="0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gobCL" charset="0"/>
                <a:cs typeface="gobCL" charset="0"/>
              </a:rPr>
              <a:t>	que se haga palpable en escuelas y liceos inclusivos, gratuitos, seguros y dialogantes, donde se aprende con otros y se sueña un mejor país.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gobCL" charset="0"/>
              <a:cs typeface="gobCL" charset="0"/>
            </a:endParaRPr>
          </a:p>
        </p:txBody>
      </p:sp>
      <p:pic>
        <p:nvPicPr>
          <p:cNvPr id="6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7" name="Imagen 7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93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8" y="953809"/>
            <a:ext cx="9144793" cy="609652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212976"/>
            <a:ext cx="3798137" cy="143268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88640"/>
            <a:ext cx="6200169" cy="114614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8753" y="3412"/>
            <a:ext cx="2017951" cy="31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33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ES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	La educación debe contribuir: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FontTx/>
              <a:buChar char="•"/>
              <a:defRPr/>
            </a:pPr>
            <a:r>
              <a:rPr lang="es-ES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Al proceso de crecimiento y autoafirmación personal;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FontTx/>
              <a:buChar char="•"/>
              <a:defRPr/>
            </a:pPr>
            <a:r>
              <a:rPr lang="es-ES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 orientar la relación de la persona con otras y con el mundo;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FontTx/>
              <a:buChar char="•"/>
              <a:defRPr/>
            </a:pPr>
            <a:r>
              <a:rPr lang="es-ES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 fortalecer y afianzar la formación ético –valorativa;</a:t>
            </a:r>
          </a:p>
          <a:p>
            <a:pPr marL="1257300" lvl="2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FontTx/>
              <a:buChar char="•"/>
              <a:defRPr/>
            </a:pPr>
            <a:r>
              <a:rPr lang="es-ES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Al desarrollo de pensamiento creativo, reflexivo y crítico.</a:t>
            </a: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Según el actual marco curricular de EPJA</a:t>
            </a:r>
          </a:p>
          <a:p>
            <a:pPr lvl="0"/>
            <a:r>
              <a:rPr lang="es-CL" sz="2800" dirty="0">
                <a:solidFill>
                  <a:srgbClr val="5B9BD5">
                    <a:lumMod val="50000"/>
                  </a:srgbClr>
                </a:solidFill>
              </a:rPr>
              <a:t>Los objetivos fundamentales transversales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9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“No nací delincuente. Tal vez el sistema o la pobreza me hicieron delincuente….” 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“¿Por qué llegué aquí? Busqué culpables, lloré, dudé, y resolví llegando a mis raíces. Mi casa de niño, un padre alcohólico que nos sacó muy chiquititos de la escuela, porque había que salir a buscar plata. El jamás se preocupó de cómo la obtenía…”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ES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cómo se perciben quienes estudian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57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 Esta es la historia de un muchacho que, sin proponérselo, ha llegado a este lugar a vivir otra forma de vida…”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“Ahora mi intención es relatar mi vida. Mi intención de esto es decirte:  No todo está derrumbado. Y si crees que todo se cayó, comienza a reconstruirte. ¡Persevera! Cada uno tiene su tesoro del pirata. Hay que saber encontrarlo. ¡Te lo aseguro!”</a:t>
            </a: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cómo se perciben quienes estudian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4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“En cada uno de esos profesores hay una riqueza enorme que descubrí.”  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 Creen en nosotros…”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“Luchan contra la adversidad…”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“ Se entregan, hay dedicación…”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 Están ayudando a realizar sus sueños…”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qué piensan de los docentes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9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“Nosotros los admiramos, los consideramos importantes. Al sentir su cariño, los sentimos como los mejores amigos, que vienen a enseñarnos  a este penal. Nos dan la ilusión de reconocer que con educación hay un  mundo mejor y por ello debemos luchar.”</a:t>
            </a: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qué piensan de los docentes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29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}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“¿Podemos hablar de educación, a pesar de estar recluidos? Cuesta, pero se puede.”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	“Tal vez no seré un profesor de castellano o matemática, ni siquiera un alumno ejemplar, pero sí he crecido como persona: me he socializado y he crecido enormemente en sentimientos como la solidaridad y la espiritualidad…”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es-MX" sz="2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“  La educación es un valor que no se transa, que nos capacita para cambiar y ser buenas personas, con valores y normas desconocidas muchas veces para algunos de nosotros.”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endParaRPr lang="es-MX" sz="26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3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es-CL" sz="2800" b="1" dirty="0">
                <a:solidFill>
                  <a:srgbClr val="5B9BD5">
                    <a:lumMod val="50000"/>
                  </a:srgbClr>
                </a:solidFill>
              </a:rPr>
              <a:t>Palabras de los internos: qué ha pasado con la educación</a:t>
            </a:r>
            <a:endParaRPr lang="es-ES" sz="2800" dirty="0">
              <a:solidFill>
                <a:srgbClr val="5B9BD5">
                  <a:lumMod val="50000"/>
                </a:srgbClr>
              </a:solidFill>
              <a:latin typeface="gobCL"/>
              <a:cs typeface="gobCL"/>
            </a:endParaRPr>
          </a:p>
        </p:txBody>
      </p:sp>
      <p:pic>
        <p:nvPicPr>
          <p:cNvPr id="4" name="Imagen 7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30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535</Words>
  <Application>Microsoft Office PowerPoint</Application>
  <PresentationFormat>Presentación en pantalla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gobCL</vt:lpstr>
      <vt:lpstr>Verdana</vt:lpstr>
      <vt:lpstr>ヒラギノ角ゴ Pro W3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Isabel Infante Roldan</dc:creator>
  <cp:lastModifiedBy>Paulette Larroquette</cp:lastModifiedBy>
  <cp:revision>19</cp:revision>
  <dcterms:created xsi:type="dcterms:W3CDTF">2016-12-07T18:15:37Z</dcterms:created>
  <dcterms:modified xsi:type="dcterms:W3CDTF">2018-03-19T20:50:26Z</dcterms:modified>
</cp:coreProperties>
</file>