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letter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921B"/>
    <a:srgbClr val="FC2F1E"/>
    <a:srgbClr val="FF2C12"/>
    <a:srgbClr val="3A303D"/>
    <a:srgbClr val="4A4054"/>
    <a:srgbClr val="149E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>
        <p:scale>
          <a:sx n="40" d="100"/>
          <a:sy n="40" d="100"/>
        </p:scale>
        <p:origin x="-2544" y="-456"/>
      </p:cViewPr>
      <p:guideLst>
        <p:guide orient="horz" pos="33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A581-F885-45F4-BDC1-73991518AE08}" type="datetimeFigureOut">
              <a:rPr lang="es-CL" smtClean="0"/>
              <a:t>10-07-2019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5789-41C7-46CC-B868-191EF55655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6046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A581-F885-45F4-BDC1-73991518AE08}" type="datetimeFigureOut">
              <a:rPr lang="es-CL" smtClean="0"/>
              <a:t>10-07-2019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5789-41C7-46CC-B868-191EF55655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7360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A581-F885-45F4-BDC1-73991518AE08}" type="datetimeFigureOut">
              <a:rPr lang="es-CL" smtClean="0"/>
              <a:t>10-07-2019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5789-41C7-46CC-B868-191EF55655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2195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A581-F885-45F4-BDC1-73991518AE08}" type="datetimeFigureOut">
              <a:rPr lang="es-CL" smtClean="0"/>
              <a:t>10-07-2019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5789-41C7-46CC-B868-191EF55655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7385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A581-F885-45F4-BDC1-73991518AE08}" type="datetimeFigureOut">
              <a:rPr lang="es-CL" smtClean="0"/>
              <a:t>10-07-2019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5789-41C7-46CC-B868-191EF55655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03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A581-F885-45F4-BDC1-73991518AE08}" type="datetimeFigureOut">
              <a:rPr lang="es-CL" smtClean="0"/>
              <a:t>10-07-2019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5789-41C7-46CC-B868-191EF55655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62610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A581-F885-45F4-BDC1-73991518AE08}" type="datetimeFigureOut">
              <a:rPr lang="es-CL" smtClean="0"/>
              <a:t>10-07-2019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5789-41C7-46CC-B868-191EF55655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0364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A581-F885-45F4-BDC1-73991518AE08}" type="datetimeFigureOut">
              <a:rPr lang="es-CL" smtClean="0"/>
              <a:t>10-07-2019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5789-41C7-46CC-B868-191EF55655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016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A581-F885-45F4-BDC1-73991518AE08}" type="datetimeFigureOut">
              <a:rPr lang="es-CL" smtClean="0"/>
              <a:t>10-07-2019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5789-41C7-46CC-B868-191EF55655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82265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A581-F885-45F4-BDC1-73991518AE08}" type="datetimeFigureOut">
              <a:rPr lang="es-CL" smtClean="0"/>
              <a:t>10-07-2019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5789-41C7-46CC-B868-191EF55655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29935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A581-F885-45F4-BDC1-73991518AE08}" type="datetimeFigureOut">
              <a:rPr lang="es-CL" smtClean="0"/>
              <a:t>10-07-2019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A5789-41C7-46CC-B868-191EF55655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96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EA581-F885-45F4-BDC1-73991518AE08}" type="datetimeFigureOut">
              <a:rPr lang="es-CL" smtClean="0"/>
              <a:t>10-07-2019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A5789-41C7-46CC-B868-191EF556550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4556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gif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787" y="251520"/>
            <a:ext cx="2262141" cy="648072"/>
          </a:xfrm>
          <a:prstGeom prst="rect">
            <a:avLst/>
          </a:prstGeom>
        </p:spPr>
      </p:pic>
      <p:sp>
        <p:nvSpPr>
          <p:cNvPr id="5" name="2 Subtítulo"/>
          <p:cNvSpPr txBox="1">
            <a:spLocks/>
          </p:cNvSpPr>
          <p:nvPr/>
        </p:nvSpPr>
        <p:spPr>
          <a:xfrm>
            <a:off x="332656" y="1462320"/>
            <a:ext cx="4800600" cy="351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1400" b="1" dirty="0" smtClean="0">
                <a:solidFill>
                  <a:srgbClr val="FC2F1E"/>
                </a:solidFill>
                <a:latin typeface="Roboto"/>
                <a:cs typeface="Roboto"/>
              </a:rPr>
              <a:t>Descripción de la actividad</a:t>
            </a:r>
            <a:endParaRPr lang="es-CL" sz="1400" b="1" dirty="0">
              <a:solidFill>
                <a:srgbClr val="FC2F1E"/>
              </a:solidFill>
              <a:latin typeface="Roboto"/>
              <a:cs typeface="Roboto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88640" y="179512"/>
            <a:ext cx="3600400" cy="936104"/>
          </a:xfrm>
          <a:prstGeom prst="rect">
            <a:avLst/>
          </a:prstGeom>
          <a:solidFill>
            <a:srgbClr val="149E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5" name="2 Subtítulo"/>
          <p:cNvSpPr txBox="1">
            <a:spLocks/>
          </p:cNvSpPr>
          <p:nvPr/>
        </p:nvSpPr>
        <p:spPr>
          <a:xfrm>
            <a:off x="260648" y="-36512"/>
            <a:ext cx="3384376" cy="1368152"/>
          </a:xfrm>
          <a:prstGeom prst="rect">
            <a:avLst/>
          </a:prstGeom>
          <a:ln w="12700">
            <a:noFill/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2000" dirty="0" smtClean="0">
                <a:solidFill>
                  <a:schemeClr val="bg1"/>
                </a:solidFill>
                <a:latin typeface="Roboto"/>
                <a:cs typeface="Roboto"/>
              </a:rPr>
              <a:t>LA NAVE ESPACIAL</a:t>
            </a:r>
            <a:br>
              <a:rPr lang="es-ES" sz="2000" dirty="0" smtClean="0">
                <a:solidFill>
                  <a:schemeClr val="bg1"/>
                </a:solidFill>
                <a:latin typeface="Roboto"/>
                <a:cs typeface="Roboto"/>
              </a:rPr>
            </a:br>
            <a:r>
              <a:rPr lang="es-ES" sz="2000" dirty="0" smtClean="0">
                <a:solidFill>
                  <a:schemeClr val="bg1"/>
                </a:solidFill>
                <a:latin typeface="Roboto"/>
                <a:cs typeface="Roboto"/>
              </a:rPr>
              <a:t>Autoevaluación grupal </a:t>
            </a:r>
            <a:r>
              <a:rPr lang="es-ES" sz="1600" dirty="0" smtClean="0">
                <a:solidFill>
                  <a:schemeClr val="bg1"/>
                </a:solidFill>
                <a:latin typeface="Roboto"/>
                <a:cs typeface="Roboto"/>
              </a:rPr>
              <a:t>(Kínder a 2° Básico)</a:t>
            </a:r>
            <a:endParaRPr lang="es-CL" sz="1600" dirty="0">
              <a:solidFill>
                <a:schemeClr val="bg1"/>
              </a:solidFill>
              <a:latin typeface="Roboto"/>
              <a:cs typeface="Roboto"/>
            </a:endParaRPr>
          </a:p>
        </p:txBody>
      </p:sp>
      <p:sp>
        <p:nvSpPr>
          <p:cNvPr id="10" name="Triángulo isósceles 9"/>
          <p:cNvSpPr/>
          <p:nvPr/>
        </p:nvSpPr>
        <p:spPr>
          <a:xfrm rot="10800000">
            <a:off x="332655" y="1043606"/>
            <a:ext cx="400943" cy="288034"/>
          </a:xfrm>
          <a:prstGeom prst="triangle">
            <a:avLst/>
          </a:prstGeom>
          <a:solidFill>
            <a:srgbClr val="149E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CuadroTexto 23"/>
          <p:cNvSpPr txBox="1"/>
          <p:nvPr/>
        </p:nvSpPr>
        <p:spPr>
          <a:xfrm>
            <a:off x="332656" y="8604448"/>
            <a:ext cx="2710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latin typeface="Roboto"/>
                <a:cs typeface="Roboto"/>
              </a:rPr>
              <a:t>Visítanos en</a:t>
            </a:r>
            <a:r>
              <a:rPr lang="es-ES" dirty="0" smtClean="0"/>
              <a:t>: </a:t>
            </a:r>
            <a:r>
              <a:rPr lang="es-ES" sz="1400" b="1" dirty="0" err="1" smtClean="0">
                <a:solidFill>
                  <a:srgbClr val="FF2C12"/>
                </a:solidFill>
                <a:latin typeface="Roboto"/>
                <a:cs typeface="Roboto"/>
              </a:rPr>
              <a:t>www.educarchile.cl</a:t>
            </a:r>
            <a:endParaRPr lang="es-ES" sz="1400" b="1" dirty="0">
              <a:solidFill>
                <a:srgbClr val="FF2C12"/>
              </a:solidFill>
              <a:latin typeface="Roboto"/>
              <a:cs typeface="Roboto"/>
            </a:endParaRPr>
          </a:p>
        </p:txBody>
      </p:sp>
      <p:cxnSp>
        <p:nvCxnSpPr>
          <p:cNvPr id="136" name="10 Conector recto"/>
          <p:cNvCxnSpPr/>
          <p:nvPr/>
        </p:nvCxnSpPr>
        <p:spPr>
          <a:xfrm>
            <a:off x="0" y="8532440"/>
            <a:ext cx="6858000" cy="0"/>
          </a:xfrm>
          <a:prstGeom prst="line">
            <a:avLst/>
          </a:prstGeom>
          <a:ln>
            <a:solidFill>
              <a:srgbClr val="FE921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Imagen 25" descr="Captura de pantalla 2019-04-23 a la(s) 10.18.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400" y="2483768"/>
            <a:ext cx="6858000" cy="389140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4169990"/>
            <a:ext cx="54387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6" name="2 Subtítulo"/>
          <p:cNvSpPr txBox="1">
            <a:spLocks/>
          </p:cNvSpPr>
          <p:nvPr/>
        </p:nvSpPr>
        <p:spPr>
          <a:xfrm>
            <a:off x="709613" y="1835696"/>
            <a:ext cx="5023644" cy="3183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L" sz="1200" dirty="0"/>
              <a:t>La </a:t>
            </a:r>
            <a:r>
              <a:rPr lang="es-CL" sz="1200" b="1" dirty="0"/>
              <a:t>Nave Espacial</a:t>
            </a:r>
            <a:r>
              <a:rPr lang="es-CL" sz="1200" dirty="0"/>
              <a:t> es un </a:t>
            </a:r>
            <a:r>
              <a:rPr lang="es-CL" sz="1200" dirty="0" smtClean="0"/>
              <a:t>recurso </a:t>
            </a:r>
            <a:r>
              <a:rPr lang="es-CL" sz="1200" dirty="0"/>
              <a:t>que </a:t>
            </a:r>
            <a:r>
              <a:rPr lang="es-CL" sz="1200" b="1" dirty="0"/>
              <a:t>busca facilitar la autoevaluación grupal de la colaboración </a:t>
            </a:r>
            <a:r>
              <a:rPr lang="es-CL" sz="1200" dirty="0"/>
              <a:t>durante el trabajo de </a:t>
            </a:r>
            <a:r>
              <a:rPr lang="es-CL" sz="1200" dirty="0" smtClean="0"/>
              <a:t>los equipos</a:t>
            </a:r>
            <a:r>
              <a:rPr lang="es-CL" sz="1100" dirty="0" smtClean="0"/>
              <a:t>.</a:t>
            </a:r>
            <a:endParaRPr lang="es-CL" sz="1100" dirty="0"/>
          </a:p>
        </p:txBody>
      </p:sp>
      <p:sp>
        <p:nvSpPr>
          <p:cNvPr id="77" name="2 Subtítulo"/>
          <p:cNvSpPr txBox="1">
            <a:spLocks/>
          </p:cNvSpPr>
          <p:nvPr/>
        </p:nvSpPr>
        <p:spPr>
          <a:xfrm>
            <a:off x="709612" y="2267744"/>
            <a:ext cx="5023644" cy="3183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L" sz="1100" dirty="0"/>
              <a:t>Esta nave consta de tres ventanas de diferentes colores, </a:t>
            </a:r>
            <a:r>
              <a:rPr lang="es-CL" sz="1100" b="1" dirty="0"/>
              <a:t>verde, naranjo</a:t>
            </a:r>
            <a:r>
              <a:rPr lang="es-CL" sz="1100" dirty="0"/>
              <a:t> y </a:t>
            </a:r>
            <a:r>
              <a:rPr lang="es-CL" sz="1100" b="1" dirty="0"/>
              <a:t>rojo</a:t>
            </a:r>
            <a:r>
              <a:rPr lang="es-CL" sz="1100" dirty="0"/>
              <a:t>, cada una de las cuales representa un nivel de logro distinto, </a:t>
            </a:r>
            <a:r>
              <a:rPr lang="es-CL" sz="1100" b="1" dirty="0"/>
              <a:t>logrado</a:t>
            </a:r>
            <a:r>
              <a:rPr lang="es-CL" sz="1100" dirty="0"/>
              <a:t>, </a:t>
            </a:r>
            <a:r>
              <a:rPr lang="es-CL" sz="1100" b="1" dirty="0"/>
              <a:t>medianamente logrado </a:t>
            </a:r>
            <a:r>
              <a:rPr lang="es-CL" sz="1100" dirty="0"/>
              <a:t>y </a:t>
            </a:r>
            <a:r>
              <a:rPr lang="es-CL" sz="1100" b="1" dirty="0"/>
              <a:t>no logrado todavía</a:t>
            </a:r>
            <a:r>
              <a:rPr lang="es-CL" sz="1100" dirty="0"/>
              <a:t>, correspondientemente</a:t>
            </a:r>
            <a:endParaRPr lang="es-CL" sz="1100" dirty="0"/>
          </a:p>
        </p:txBody>
      </p:sp>
      <p:sp>
        <p:nvSpPr>
          <p:cNvPr id="78" name="77 Rectángulo"/>
          <p:cNvSpPr/>
          <p:nvPr/>
        </p:nvSpPr>
        <p:spPr>
          <a:xfrm>
            <a:off x="682995" y="2915816"/>
            <a:ext cx="5414790" cy="1154162"/>
          </a:xfrm>
          <a:prstGeom prst="rect">
            <a:avLst/>
          </a:prstGeom>
          <a:ln>
            <a:solidFill>
              <a:srgbClr val="FE921B"/>
            </a:solidFill>
            <a:prstDash val="dash"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s-CL" sz="1200" b="1" dirty="0">
                <a:solidFill>
                  <a:srgbClr val="FC2F1E"/>
                </a:solidFill>
                <a:latin typeface="Roboto"/>
                <a:cs typeface="Roboto"/>
              </a:rPr>
              <a:t>Ejemplo de uso: </a:t>
            </a:r>
          </a:p>
          <a:p>
            <a:r>
              <a:rPr lang="es-CL" sz="1100" dirty="0" smtClean="0">
                <a:solidFill>
                  <a:schemeClr val="tx1">
                    <a:tint val="75000"/>
                  </a:schemeClr>
                </a:solidFill>
              </a:rPr>
              <a:t>Los/as </a:t>
            </a:r>
            <a:r>
              <a:rPr lang="es-CL" sz="1100" dirty="0">
                <a:solidFill>
                  <a:schemeClr val="tx1">
                    <a:tint val="75000"/>
                  </a:schemeClr>
                </a:solidFill>
              </a:rPr>
              <a:t>estudiantes </a:t>
            </a:r>
            <a:r>
              <a:rPr lang="es-CL" sz="1100" dirty="0" smtClean="0">
                <a:solidFill>
                  <a:schemeClr val="tx1">
                    <a:tint val="75000"/>
                  </a:schemeClr>
                </a:solidFill>
              </a:rPr>
              <a:t>han escrito y enumerados en </a:t>
            </a:r>
            <a:r>
              <a:rPr lang="es-CL" sz="1100" dirty="0">
                <a:solidFill>
                  <a:schemeClr val="tx1">
                    <a:tint val="75000"/>
                  </a:schemeClr>
                </a:solidFill>
              </a:rPr>
              <a:t>una cartulina en el diario mural, </a:t>
            </a:r>
            <a:r>
              <a:rPr lang="es-CL" sz="1100" dirty="0" smtClean="0">
                <a:solidFill>
                  <a:schemeClr val="tx1">
                    <a:tint val="75000"/>
                  </a:schemeClr>
                </a:solidFill>
              </a:rPr>
              <a:t>cada uno de los Súper-Acuerdos de convivencia que han consensuado.</a:t>
            </a:r>
            <a:endParaRPr lang="es-CL" sz="1100" dirty="0">
              <a:solidFill>
                <a:schemeClr val="tx1">
                  <a:tint val="75000"/>
                </a:schemeClr>
              </a:solidFill>
            </a:endParaRPr>
          </a:p>
          <a:p>
            <a:r>
              <a:rPr lang="es-CL" sz="1100" dirty="0" smtClean="0">
                <a:solidFill>
                  <a:schemeClr val="tx1">
                    <a:tint val="75000"/>
                  </a:schemeClr>
                </a:solidFill>
              </a:rPr>
              <a:t>Luego de cada sesión los estudiantes escriben el número del Súper-Acuerdo y lo sitúan en el color que creen que correspondería al nivel de logro del equipo respecto a cada uno de los aspectos a evaluar.</a:t>
            </a:r>
            <a:endParaRPr lang="es-CL" sz="11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80" name="79 CuadroTexto"/>
          <p:cNvSpPr txBox="1"/>
          <p:nvPr/>
        </p:nvSpPr>
        <p:spPr>
          <a:xfrm>
            <a:off x="4005064" y="8676456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" dirty="0" smtClean="0">
                <a:solidFill>
                  <a:srgbClr val="3A303D"/>
                </a:solidFill>
              </a:rPr>
              <a:t>Adaptado de </a:t>
            </a:r>
            <a:r>
              <a:rPr lang="es-CL" sz="800" b="1" i="1" dirty="0"/>
              <a:t>Trabajo colaborativo en el aula: aprendizajes desde la investigación y la práctica </a:t>
            </a:r>
            <a:r>
              <a:rPr lang="es-CL" sz="800" b="1" i="1" dirty="0" smtClean="0"/>
              <a:t>educativa</a:t>
            </a:r>
            <a:endParaRPr lang="es-CL" sz="800" b="1" i="1" dirty="0">
              <a:solidFill>
                <a:srgbClr val="3A30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11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787" y="251520"/>
            <a:ext cx="2262141" cy="648072"/>
          </a:xfrm>
          <a:prstGeom prst="rect">
            <a:avLst/>
          </a:prstGeom>
        </p:spPr>
      </p:pic>
      <p:sp>
        <p:nvSpPr>
          <p:cNvPr id="5" name="2 Subtítulo"/>
          <p:cNvSpPr txBox="1">
            <a:spLocks/>
          </p:cNvSpPr>
          <p:nvPr/>
        </p:nvSpPr>
        <p:spPr>
          <a:xfrm>
            <a:off x="332656" y="1462320"/>
            <a:ext cx="4800600" cy="351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1400" b="1" dirty="0" smtClean="0">
                <a:solidFill>
                  <a:srgbClr val="FC2F1E"/>
                </a:solidFill>
                <a:latin typeface="Roboto"/>
                <a:cs typeface="Roboto"/>
              </a:rPr>
              <a:t>Hago mi trabajo a tiempo</a:t>
            </a:r>
            <a:endParaRPr lang="es-CL" sz="1400" b="1" dirty="0">
              <a:solidFill>
                <a:srgbClr val="FC2F1E"/>
              </a:solidFill>
              <a:latin typeface="Roboto"/>
              <a:cs typeface="Roboto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88640" y="179512"/>
            <a:ext cx="3600400" cy="936104"/>
          </a:xfrm>
          <a:prstGeom prst="rect">
            <a:avLst/>
          </a:prstGeom>
          <a:solidFill>
            <a:srgbClr val="149E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CuadroTexto"/>
          <p:cNvSpPr txBox="1"/>
          <p:nvPr/>
        </p:nvSpPr>
        <p:spPr>
          <a:xfrm>
            <a:off x="4005064" y="8676456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" dirty="0" smtClean="0">
                <a:solidFill>
                  <a:srgbClr val="3A303D"/>
                </a:solidFill>
              </a:rPr>
              <a:t>Adaptado de </a:t>
            </a:r>
            <a:r>
              <a:rPr lang="es-CL" sz="800" i="1" dirty="0"/>
              <a:t>Trabajo colaborativo en el aula: aprendizajes desde la investigación y la práctica </a:t>
            </a:r>
            <a:r>
              <a:rPr lang="es-CL" sz="800" i="1" dirty="0" smtClean="0"/>
              <a:t>educativa</a:t>
            </a:r>
            <a:endParaRPr lang="es-CL" sz="800" i="1" dirty="0">
              <a:solidFill>
                <a:srgbClr val="3A303D"/>
              </a:solidFill>
            </a:endParaRPr>
          </a:p>
        </p:txBody>
      </p:sp>
      <p:sp>
        <p:nvSpPr>
          <p:cNvPr id="85" name="2 Subtítulo"/>
          <p:cNvSpPr txBox="1">
            <a:spLocks/>
          </p:cNvSpPr>
          <p:nvPr/>
        </p:nvSpPr>
        <p:spPr>
          <a:xfrm>
            <a:off x="260648" y="-36512"/>
            <a:ext cx="3384376" cy="1368152"/>
          </a:xfrm>
          <a:prstGeom prst="rect">
            <a:avLst/>
          </a:prstGeom>
          <a:ln w="12700">
            <a:noFill/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2000" dirty="0" smtClean="0">
                <a:solidFill>
                  <a:schemeClr val="bg1"/>
                </a:solidFill>
                <a:latin typeface="Roboto"/>
                <a:cs typeface="Roboto"/>
              </a:rPr>
              <a:t>El Semáforo</a:t>
            </a:r>
            <a:endParaRPr lang="es-CL" sz="1400" dirty="0">
              <a:solidFill>
                <a:schemeClr val="bg1"/>
              </a:solidFill>
              <a:latin typeface="Roboto"/>
              <a:cs typeface="Roboto"/>
            </a:endParaRPr>
          </a:p>
        </p:txBody>
      </p:sp>
      <p:sp>
        <p:nvSpPr>
          <p:cNvPr id="10" name="Triángulo isósceles 9"/>
          <p:cNvSpPr/>
          <p:nvPr/>
        </p:nvSpPr>
        <p:spPr>
          <a:xfrm rot="10800000">
            <a:off x="332655" y="1043606"/>
            <a:ext cx="400943" cy="288034"/>
          </a:xfrm>
          <a:prstGeom prst="triangle">
            <a:avLst/>
          </a:prstGeom>
          <a:solidFill>
            <a:srgbClr val="149E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86" name="10 Conector recto"/>
          <p:cNvCxnSpPr/>
          <p:nvPr/>
        </p:nvCxnSpPr>
        <p:spPr>
          <a:xfrm>
            <a:off x="0" y="4211960"/>
            <a:ext cx="6858000" cy="0"/>
          </a:xfrm>
          <a:prstGeom prst="line">
            <a:avLst/>
          </a:prstGeom>
          <a:ln>
            <a:solidFill>
              <a:srgbClr val="FE921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/>
          <p:cNvSpPr txBox="1"/>
          <p:nvPr/>
        </p:nvSpPr>
        <p:spPr>
          <a:xfrm>
            <a:off x="332656" y="8604448"/>
            <a:ext cx="2710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latin typeface="Roboto"/>
                <a:cs typeface="Roboto"/>
              </a:rPr>
              <a:t>Visítanos en</a:t>
            </a:r>
            <a:r>
              <a:rPr lang="es-ES" dirty="0" smtClean="0"/>
              <a:t>: </a:t>
            </a:r>
            <a:r>
              <a:rPr lang="es-ES" sz="1400" b="1" dirty="0" err="1" smtClean="0">
                <a:solidFill>
                  <a:srgbClr val="FF2C12"/>
                </a:solidFill>
                <a:latin typeface="Roboto"/>
                <a:cs typeface="Roboto"/>
              </a:rPr>
              <a:t>www.educarchile.cl</a:t>
            </a:r>
            <a:endParaRPr lang="es-ES" sz="1400" b="1" dirty="0">
              <a:solidFill>
                <a:srgbClr val="FF2C12"/>
              </a:solidFill>
              <a:latin typeface="Roboto"/>
              <a:cs typeface="Roboto"/>
            </a:endParaRPr>
          </a:p>
        </p:txBody>
      </p:sp>
      <p:pic>
        <p:nvPicPr>
          <p:cNvPr id="26" name="Imagen 25" descr="Captura de pantalla 2019-04-23 a la(s) 10.18.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400" y="2483768"/>
            <a:ext cx="6858000" cy="389140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98" y="2699792"/>
            <a:ext cx="4714259" cy="5837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9261648" y="-1491185"/>
            <a:ext cx="3429000" cy="142192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dirty="0"/>
              <a:t>Como grupo deben decidir si los acuerdos que aparecen en las </a:t>
            </a:r>
            <a:r>
              <a:rPr lang="es-CL" dirty="0" err="1"/>
              <a:t>fchas</a:t>
            </a:r>
            <a:r>
              <a:rPr lang="es-CL" dirty="0"/>
              <a:t> son buenas ideas, si no están seguros que sean buenas o malas ideas o si consideran que son malas ideas sobre cómo hablar cuando se trabaja en grupos. color </a:t>
            </a:r>
            <a:r>
              <a:rPr lang="es-CL" dirty="0" err="1"/>
              <a:t>verdeǿ</a:t>
            </a:r>
            <a:r>
              <a:rPr lang="es-CL" dirty="0"/>
              <a:t> buena idea sobre cómo hablar cuando trabajamos en grupo. color </a:t>
            </a:r>
            <a:r>
              <a:rPr lang="es-CL" dirty="0" err="1"/>
              <a:t>naranjoǿ</a:t>
            </a:r>
            <a:r>
              <a:rPr lang="es-CL" dirty="0"/>
              <a:t> no sabemos si es buena o mala idea. color </a:t>
            </a:r>
            <a:r>
              <a:rPr lang="es-CL" dirty="0" err="1"/>
              <a:t>rojoǿ</a:t>
            </a:r>
            <a:r>
              <a:rPr lang="es-CL" dirty="0"/>
              <a:t> mala idea sobre cómo hablar cuando trabajamos en grupo. El docente enfatiza en que no deben pegar las </a:t>
            </a:r>
            <a:r>
              <a:rPr lang="es-CL" dirty="0" err="1"/>
              <a:t>fchas</a:t>
            </a:r>
            <a:r>
              <a:rPr lang="es-CL" dirty="0"/>
              <a:t>. Antes de comenzar la actividad, el docente muestra el tablero “El semáforo” y las </a:t>
            </a:r>
            <a:r>
              <a:rPr lang="es-CL" dirty="0" err="1"/>
              <a:t>fchas</a:t>
            </a:r>
            <a:r>
              <a:rPr lang="es-CL" dirty="0"/>
              <a:t> del juego y explica la actividad, cerciorándose de que todos los grupos la hayan comprendido. Una vez que hayan terminado de distribuir las </a:t>
            </a:r>
            <a:r>
              <a:rPr lang="es-CL" dirty="0" err="1"/>
              <a:t>fchas</a:t>
            </a:r>
            <a:r>
              <a:rPr lang="es-CL" dirty="0"/>
              <a:t> sobre el tablero, se pide que revisen si los grupos están de acuerdo y seguros con las decisiones que tomaron y en el caso de que quieran realizar cambios, dejar tiempo para hacerlo. Una vez </a:t>
            </a:r>
            <a:r>
              <a:rPr lang="es-CL" dirty="0" err="1"/>
              <a:t>fnalizada</a:t>
            </a:r>
            <a:r>
              <a:rPr lang="es-CL" dirty="0"/>
              <a:t> la tarea anterior, un integrante de cada grupo (escogido por los mismos miembros de este) cuenta y explica, desde su puesto, qué acuerdos situaron en cada uno de los colores y por qué. De forma paralela, el docente anota en la pizarra los acuerdos posicionados en color verde (buena idea), completando a medida que surjan nuevos acuerdos elegidos. Finalmente, el docente destaca los acuerdos que a la mayoría de los grupos les parecieron buenas ideas, escogiendo en conjunto 4 acuerdos que registrarán en el </a:t>
            </a:r>
            <a:r>
              <a:rPr lang="es-CL" dirty="0" err="1"/>
              <a:t>afche</a:t>
            </a:r>
            <a:r>
              <a:rPr lang="es-CL" dirty="0"/>
              <a:t> de los “Súper-acuerdos”. Es fundamental que los acuerdos seleccionados coincidan con los propuestos en la guía para el docente “Acuerdos sobre el habla en pequeños grupos” (Anexo 7.3).</a:t>
            </a:r>
          </a:p>
        </p:txBody>
      </p:sp>
      <p:sp>
        <p:nvSpPr>
          <p:cNvPr id="28" name="2 Subtítulo"/>
          <p:cNvSpPr txBox="1">
            <a:spLocks/>
          </p:cNvSpPr>
          <p:nvPr/>
        </p:nvSpPr>
        <p:spPr>
          <a:xfrm>
            <a:off x="332656" y="1462320"/>
            <a:ext cx="4800600" cy="351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1400" b="1" dirty="0" smtClean="0">
                <a:solidFill>
                  <a:srgbClr val="FC2F1E"/>
                </a:solidFill>
                <a:latin typeface="Roboto"/>
                <a:cs typeface="Roboto"/>
              </a:rPr>
              <a:t>Descripción de la actividad</a:t>
            </a:r>
            <a:endParaRPr lang="es-CL" sz="1400" b="1" dirty="0">
              <a:solidFill>
                <a:srgbClr val="FC2F1E"/>
              </a:solidFill>
              <a:latin typeface="Roboto"/>
              <a:cs typeface="Roboto"/>
            </a:endParaRPr>
          </a:p>
        </p:txBody>
      </p:sp>
      <p:sp>
        <p:nvSpPr>
          <p:cNvPr id="29" name="2 Subtítulo"/>
          <p:cNvSpPr txBox="1">
            <a:spLocks/>
          </p:cNvSpPr>
          <p:nvPr/>
        </p:nvSpPr>
        <p:spPr>
          <a:xfrm>
            <a:off x="709613" y="1835696"/>
            <a:ext cx="5023644" cy="3183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L" sz="1200" dirty="0"/>
              <a:t>La </a:t>
            </a:r>
            <a:r>
              <a:rPr lang="es-CL" sz="1200" b="1" dirty="0"/>
              <a:t>Nave Espacial</a:t>
            </a:r>
            <a:r>
              <a:rPr lang="es-CL" sz="1200" dirty="0"/>
              <a:t> es un </a:t>
            </a:r>
            <a:r>
              <a:rPr lang="es-CL" sz="1200" dirty="0" smtClean="0"/>
              <a:t>recurso </a:t>
            </a:r>
            <a:r>
              <a:rPr lang="es-CL" sz="1200" dirty="0"/>
              <a:t>que </a:t>
            </a:r>
            <a:r>
              <a:rPr lang="es-CL" sz="1200" b="1" dirty="0"/>
              <a:t>busca facilitar la autoevaluación grupal de la colaboración </a:t>
            </a:r>
            <a:r>
              <a:rPr lang="es-CL" sz="1200" dirty="0"/>
              <a:t>durante el trabajo de </a:t>
            </a:r>
            <a:r>
              <a:rPr lang="es-CL" sz="1200" dirty="0" smtClean="0"/>
              <a:t>los equipos</a:t>
            </a:r>
            <a:r>
              <a:rPr lang="es-CL" sz="1100" dirty="0" smtClean="0"/>
              <a:t>.</a:t>
            </a:r>
            <a:endParaRPr lang="es-CL" sz="1100" dirty="0"/>
          </a:p>
        </p:txBody>
      </p:sp>
      <p:sp>
        <p:nvSpPr>
          <p:cNvPr id="30" name="2 Subtítulo"/>
          <p:cNvSpPr txBox="1">
            <a:spLocks/>
          </p:cNvSpPr>
          <p:nvPr/>
        </p:nvSpPr>
        <p:spPr>
          <a:xfrm>
            <a:off x="709612" y="2267744"/>
            <a:ext cx="5023644" cy="3183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L" sz="1100" dirty="0"/>
              <a:t>Esta nave consta de tres ventanas de diferentes colores, </a:t>
            </a:r>
            <a:r>
              <a:rPr lang="es-CL" sz="1100" b="1" dirty="0"/>
              <a:t>verde, naranjo</a:t>
            </a:r>
            <a:r>
              <a:rPr lang="es-CL" sz="1100" dirty="0"/>
              <a:t> y </a:t>
            </a:r>
            <a:r>
              <a:rPr lang="es-CL" sz="1100" b="1" dirty="0"/>
              <a:t>rojo</a:t>
            </a:r>
            <a:r>
              <a:rPr lang="es-CL" sz="1100" dirty="0"/>
              <a:t>, cada una de las cuales representa un nivel de logro distinto, </a:t>
            </a:r>
            <a:r>
              <a:rPr lang="es-CL" sz="1100" b="1" dirty="0"/>
              <a:t>logrado</a:t>
            </a:r>
            <a:r>
              <a:rPr lang="es-CL" sz="1100" dirty="0"/>
              <a:t>, </a:t>
            </a:r>
            <a:r>
              <a:rPr lang="es-CL" sz="1100" b="1" dirty="0"/>
              <a:t>medianamente logrado </a:t>
            </a:r>
            <a:r>
              <a:rPr lang="es-CL" sz="1100" dirty="0"/>
              <a:t>y </a:t>
            </a:r>
            <a:r>
              <a:rPr lang="es-CL" sz="1100" b="1" dirty="0"/>
              <a:t>no logrado todavía</a:t>
            </a:r>
            <a:r>
              <a:rPr lang="es-CL" sz="1100" dirty="0"/>
              <a:t>, correspondientemente</a:t>
            </a:r>
            <a:endParaRPr lang="es-CL" sz="1100" dirty="0"/>
          </a:p>
        </p:txBody>
      </p:sp>
      <p:sp>
        <p:nvSpPr>
          <p:cNvPr id="31" name="30 Rectángulo"/>
          <p:cNvSpPr/>
          <p:nvPr/>
        </p:nvSpPr>
        <p:spPr>
          <a:xfrm>
            <a:off x="682995" y="2915816"/>
            <a:ext cx="5414790" cy="1154162"/>
          </a:xfrm>
          <a:prstGeom prst="rect">
            <a:avLst/>
          </a:prstGeom>
          <a:ln>
            <a:solidFill>
              <a:srgbClr val="FE921B"/>
            </a:solidFill>
            <a:prstDash val="dash"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s-CL" sz="1200" b="1" dirty="0">
                <a:solidFill>
                  <a:srgbClr val="FC2F1E"/>
                </a:solidFill>
                <a:latin typeface="Roboto"/>
                <a:cs typeface="Roboto"/>
              </a:rPr>
              <a:t>Ejemplo de uso: </a:t>
            </a:r>
          </a:p>
          <a:p>
            <a:r>
              <a:rPr lang="es-CL" sz="1100" dirty="0" smtClean="0">
                <a:solidFill>
                  <a:schemeClr val="tx1">
                    <a:tint val="75000"/>
                  </a:schemeClr>
                </a:solidFill>
              </a:rPr>
              <a:t>Los/as </a:t>
            </a:r>
            <a:r>
              <a:rPr lang="es-CL" sz="1100" dirty="0">
                <a:solidFill>
                  <a:schemeClr val="tx1">
                    <a:tint val="75000"/>
                  </a:schemeClr>
                </a:solidFill>
              </a:rPr>
              <a:t>estudiantes </a:t>
            </a:r>
            <a:r>
              <a:rPr lang="es-CL" sz="1100" dirty="0" smtClean="0">
                <a:solidFill>
                  <a:schemeClr val="tx1">
                    <a:tint val="75000"/>
                  </a:schemeClr>
                </a:solidFill>
              </a:rPr>
              <a:t>han escrito y enumerados en </a:t>
            </a:r>
            <a:r>
              <a:rPr lang="es-CL" sz="1100" dirty="0">
                <a:solidFill>
                  <a:schemeClr val="tx1">
                    <a:tint val="75000"/>
                  </a:schemeClr>
                </a:solidFill>
              </a:rPr>
              <a:t>una cartulina en el diario mural, </a:t>
            </a:r>
            <a:r>
              <a:rPr lang="es-CL" sz="1100" dirty="0" smtClean="0">
                <a:solidFill>
                  <a:schemeClr val="tx1">
                    <a:tint val="75000"/>
                  </a:schemeClr>
                </a:solidFill>
              </a:rPr>
              <a:t>cada uno de los Súper-Acuerdos de convivencia que han consensuado.</a:t>
            </a:r>
            <a:endParaRPr lang="es-CL" sz="1100" dirty="0">
              <a:solidFill>
                <a:schemeClr val="tx1">
                  <a:tint val="75000"/>
                </a:schemeClr>
              </a:solidFill>
            </a:endParaRPr>
          </a:p>
          <a:p>
            <a:r>
              <a:rPr lang="es-CL" sz="1100" dirty="0" smtClean="0">
                <a:solidFill>
                  <a:schemeClr val="tx1">
                    <a:tint val="75000"/>
                  </a:schemeClr>
                </a:solidFill>
              </a:rPr>
              <a:t>Luego de cada sesión los estudiantes escriben el número del Súper-Acuerdo y lo sitúan en el color que creen que correspondería al nivel de logro del equipo respecto a cada uno de los aspectos a evaluar.</a:t>
            </a:r>
            <a:endParaRPr lang="es-CL" sz="11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86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787" y="251520"/>
            <a:ext cx="2262141" cy="648072"/>
          </a:xfrm>
          <a:prstGeom prst="rect">
            <a:avLst/>
          </a:prstGeom>
        </p:spPr>
      </p:pic>
      <p:sp>
        <p:nvSpPr>
          <p:cNvPr id="5" name="2 Subtítulo"/>
          <p:cNvSpPr txBox="1">
            <a:spLocks/>
          </p:cNvSpPr>
          <p:nvPr/>
        </p:nvSpPr>
        <p:spPr>
          <a:xfrm>
            <a:off x="332656" y="1462320"/>
            <a:ext cx="4800600" cy="351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1400" b="1" dirty="0" smtClean="0">
                <a:solidFill>
                  <a:srgbClr val="FC2F1E"/>
                </a:solidFill>
                <a:latin typeface="Roboto"/>
                <a:cs typeface="Roboto"/>
              </a:rPr>
              <a:t>Hago mi trabajo a tiempo</a:t>
            </a:r>
            <a:endParaRPr lang="es-CL" sz="1400" b="1" dirty="0">
              <a:solidFill>
                <a:srgbClr val="FC2F1E"/>
              </a:solidFill>
              <a:latin typeface="Roboto"/>
              <a:cs typeface="Roboto"/>
            </a:endParaRPr>
          </a:p>
        </p:txBody>
      </p:sp>
      <p:sp>
        <p:nvSpPr>
          <p:cNvPr id="6" name="2 Subtítulo"/>
          <p:cNvSpPr txBox="1">
            <a:spLocks/>
          </p:cNvSpPr>
          <p:nvPr/>
        </p:nvSpPr>
        <p:spPr>
          <a:xfrm>
            <a:off x="332656" y="2843808"/>
            <a:ext cx="4800600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1400" b="1" dirty="0" smtClean="0">
                <a:solidFill>
                  <a:srgbClr val="FC2F1E"/>
                </a:solidFill>
                <a:latin typeface="Roboto"/>
                <a:cs typeface="Roboto"/>
              </a:rPr>
              <a:t>Ayudo a mi equipo</a:t>
            </a:r>
            <a:endParaRPr lang="es-CL" sz="1400" b="1" dirty="0">
              <a:solidFill>
                <a:srgbClr val="FC2F1E"/>
              </a:solidFill>
              <a:latin typeface="Roboto"/>
              <a:cs typeface="Roboto"/>
            </a:endParaRPr>
          </a:p>
        </p:txBody>
      </p:sp>
      <p:sp>
        <p:nvSpPr>
          <p:cNvPr id="7" name="2 Subtítulo"/>
          <p:cNvSpPr txBox="1">
            <a:spLocks/>
          </p:cNvSpPr>
          <p:nvPr/>
        </p:nvSpPr>
        <p:spPr>
          <a:xfrm>
            <a:off x="332656" y="4377846"/>
            <a:ext cx="4968552" cy="4101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1400" b="1" dirty="0" smtClean="0">
                <a:solidFill>
                  <a:srgbClr val="FC2F1E"/>
                </a:solidFill>
                <a:latin typeface="Roboto"/>
                <a:cs typeface="Roboto"/>
              </a:rPr>
              <a:t>Escucho las ideas de mis compañeros</a:t>
            </a:r>
            <a:endParaRPr lang="es-CL" sz="1400" b="1" dirty="0">
              <a:solidFill>
                <a:srgbClr val="FC2F1E"/>
              </a:solidFill>
              <a:latin typeface="Roboto"/>
              <a:cs typeface="Roboto"/>
            </a:endParaRPr>
          </a:p>
        </p:txBody>
      </p:sp>
      <p:sp>
        <p:nvSpPr>
          <p:cNvPr id="8" name="2 Subtítulo"/>
          <p:cNvSpPr txBox="1">
            <a:spLocks/>
          </p:cNvSpPr>
          <p:nvPr/>
        </p:nvSpPr>
        <p:spPr>
          <a:xfrm>
            <a:off x="332656" y="5876528"/>
            <a:ext cx="4800600" cy="423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1400" b="1" dirty="0" smtClean="0">
                <a:solidFill>
                  <a:srgbClr val="FC2F1E"/>
                </a:solidFill>
                <a:latin typeface="Roboto"/>
                <a:cs typeface="Roboto"/>
              </a:rPr>
              <a:t>Comparto </a:t>
            </a:r>
            <a:r>
              <a:rPr lang="es-ES" sz="1400" b="1" dirty="0">
                <a:solidFill>
                  <a:srgbClr val="FC2F1E"/>
                </a:solidFill>
                <a:latin typeface="Roboto"/>
                <a:cs typeface="Roboto"/>
              </a:rPr>
              <a:t>m</a:t>
            </a:r>
            <a:r>
              <a:rPr lang="es-ES" sz="1400" b="1" dirty="0" smtClean="0">
                <a:solidFill>
                  <a:srgbClr val="FC2F1E"/>
                </a:solidFill>
                <a:latin typeface="Roboto"/>
                <a:cs typeface="Roboto"/>
              </a:rPr>
              <a:t>is ideas con mi equipo</a:t>
            </a:r>
            <a:endParaRPr lang="es-CL" sz="1400" b="1" dirty="0">
              <a:solidFill>
                <a:srgbClr val="FC2F1E"/>
              </a:solidFill>
              <a:latin typeface="Roboto"/>
              <a:cs typeface="Roboto"/>
            </a:endParaRPr>
          </a:p>
        </p:txBody>
      </p:sp>
      <p:pic>
        <p:nvPicPr>
          <p:cNvPr id="1030" name="Picture 6" descr="C:\Users\fpetrovich\AppData\Local\Microsoft\Windows\INetCache\IE\7JDJH49N\1257623175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4" y="1813976"/>
            <a:ext cx="935352" cy="88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fpetrovich\AppData\Local\Microsoft\Windows\INetCache\IE\77WO5Y7H\trabajo-equipo_large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17" y="3261061"/>
            <a:ext cx="1276561" cy="806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fpetrovich\AppData\Local\Microsoft\Windows\INetCache\IE\7JDJH49N\pencil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65" y="4662235"/>
            <a:ext cx="994859" cy="98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fpetrovich\AppData\Local\Microsoft\Windows\INetCache\IE\1WE4I6QU\hablar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2" y="6228184"/>
            <a:ext cx="762002" cy="76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fpetrovich\AppData\Local\Microsoft\Windows\INetCache\IE\77WO5Y7H\¡bien!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4" y="7452320"/>
            <a:ext cx="1008112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10 Conector recto"/>
          <p:cNvCxnSpPr/>
          <p:nvPr/>
        </p:nvCxnSpPr>
        <p:spPr>
          <a:xfrm>
            <a:off x="0" y="2771800"/>
            <a:ext cx="6858000" cy="0"/>
          </a:xfrm>
          <a:prstGeom prst="line">
            <a:avLst/>
          </a:prstGeom>
          <a:ln>
            <a:solidFill>
              <a:srgbClr val="FE921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ángulo 1"/>
          <p:cNvSpPr/>
          <p:nvPr/>
        </p:nvSpPr>
        <p:spPr>
          <a:xfrm>
            <a:off x="188640" y="179512"/>
            <a:ext cx="3600400" cy="936104"/>
          </a:xfrm>
          <a:prstGeom prst="rect">
            <a:avLst/>
          </a:prstGeom>
          <a:solidFill>
            <a:srgbClr val="149E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CuadroTexto"/>
          <p:cNvSpPr txBox="1"/>
          <p:nvPr/>
        </p:nvSpPr>
        <p:spPr>
          <a:xfrm>
            <a:off x="3573016" y="8676456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" dirty="0" smtClean="0">
                <a:solidFill>
                  <a:srgbClr val="3A303D"/>
                </a:solidFill>
              </a:rPr>
              <a:t>Adaptado de </a:t>
            </a:r>
            <a:r>
              <a:rPr lang="es-ES" sz="800" b="1" i="1" dirty="0" smtClean="0">
                <a:solidFill>
                  <a:srgbClr val="3A303D"/>
                </a:solidFill>
              </a:rPr>
              <a:t>pblworks.org</a:t>
            </a:r>
            <a:r>
              <a:rPr lang="es-ES" sz="800" dirty="0" smtClean="0">
                <a:solidFill>
                  <a:srgbClr val="3A303D"/>
                </a:solidFill>
              </a:rPr>
              <a:t> </a:t>
            </a:r>
            <a:r>
              <a:rPr lang="es-ES" sz="800" dirty="0" err="1" smtClean="0">
                <a:solidFill>
                  <a:srgbClr val="3A303D"/>
                </a:solidFill>
              </a:rPr>
              <a:t>Buck</a:t>
            </a:r>
            <a:r>
              <a:rPr lang="es-ES" sz="800" dirty="0" smtClean="0">
                <a:solidFill>
                  <a:srgbClr val="3A303D"/>
                </a:solidFill>
              </a:rPr>
              <a:t> </a:t>
            </a:r>
            <a:r>
              <a:rPr lang="es-ES" sz="800" dirty="0" err="1" smtClean="0">
                <a:solidFill>
                  <a:srgbClr val="3A303D"/>
                </a:solidFill>
              </a:rPr>
              <a:t>Institute</a:t>
            </a:r>
            <a:r>
              <a:rPr lang="es-ES" sz="800" dirty="0" smtClean="0">
                <a:solidFill>
                  <a:srgbClr val="3A303D"/>
                </a:solidFill>
              </a:rPr>
              <a:t> </a:t>
            </a:r>
            <a:r>
              <a:rPr lang="es-ES" sz="800" dirty="0" err="1" smtClean="0">
                <a:solidFill>
                  <a:srgbClr val="3A303D"/>
                </a:solidFill>
              </a:rPr>
              <a:t>for</a:t>
            </a:r>
            <a:r>
              <a:rPr lang="es-ES" sz="800" dirty="0" smtClean="0">
                <a:solidFill>
                  <a:srgbClr val="3A303D"/>
                </a:solidFill>
              </a:rPr>
              <a:t> </a:t>
            </a:r>
            <a:r>
              <a:rPr lang="es-ES" sz="800" dirty="0" err="1" smtClean="0">
                <a:solidFill>
                  <a:srgbClr val="3A303D"/>
                </a:solidFill>
              </a:rPr>
              <a:t>Education</a:t>
            </a:r>
            <a:r>
              <a:rPr lang="es-ES" sz="800" dirty="0" smtClean="0">
                <a:solidFill>
                  <a:srgbClr val="3A303D"/>
                </a:solidFill>
              </a:rPr>
              <a:t>.</a:t>
            </a:r>
            <a:endParaRPr lang="es-CL" sz="800" dirty="0">
              <a:solidFill>
                <a:srgbClr val="3A303D"/>
              </a:solidFill>
            </a:endParaRPr>
          </a:p>
        </p:txBody>
      </p:sp>
      <p:sp>
        <p:nvSpPr>
          <p:cNvPr id="85" name="2 Subtítulo"/>
          <p:cNvSpPr txBox="1">
            <a:spLocks/>
          </p:cNvSpPr>
          <p:nvPr/>
        </p:nvSpPr>
        <p:spPr>
          <a:xfrm>
            <a:off x="260648" y="-36512"/>
            <a:ext cx="3384376" cy="1368152"/>
          </a:xfrm>
          <a:prstGeom prst="rect">
            <a:avLst/>
          </a:prstGeom>
          <a:ln w="12700">
            <a:noFill/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2000" dirty="0" smtClean="0">
                <a:solidFill>
                  <a:schemeClr val="bg1"/>
                </a:solidFill>
                <a:latin typeface="Roboto"/>
                <a:cs typeface="Roboto"/>
              </a:rPr>
              <a:t>RÚBRICA DE TRABAJO</a:t>
            </a:r>
            <a:br>
              <a:rPr lang="es-ES" sz="2000" dirty="0" smtClean="0">
                <a:solidFill>
                  <a:schemeClr val="bg1"/>
                </a:solidFill>
                <a:latin typeface="Roboto"/>
                <a:cs typeface="Roboto"/>
              </a:rPr>
            </a:br>
            <a:r>
              <a:rPr lang="es-ES" sz="2000" dirty="0" smtClean="0">
                <a:solidFill>
                  <a:schemeClr val="bg1"/>
                </a:solidFill>
                <a:latin typeface="Roboto"/>
                <a:cs typeface="Roboto"/>
              </a:rPr>
              <a:t>EN EQUIPO </a:t>
            </a:r>
            <a:r>
              <a:rPr lang="es-ES" sz="1400" dirty="0" smtClean="0">
                <a:solidFill>
                  <a:schemeClr val="bg1"/>
                </a:solidFill>
                <a:latin typeface="Roboto"/>
                <a:cs typeface="Roboto"/>
              </a:rPr>
              <a:t>(Kínder a 2° Básico)</a:t>
            </a:r>
            <a:endParaRPr lang="es-CL" sz="1400" dirty="0">
              <a:solidFill>
                <a:schemeClr val="bg1"/>
              </a:solidFill>
              <a:latin typeface="Roboto"/>
              <a:cs typeface="Roboto"/>
            </a:endParaRPr>
          </a:p>
        </p:txBody>
      </p:sp>
      <p:sp>
        <p:nvSpPr>
          <p:cNvPr id="10" name="Triángulo isósceles 9"/>
          <p:cNvSpPr/>
          <p:nvPr/>
        </p:nvSpPr>
        <p:spPr>
          <a:xfrm rot="10800000">
            <a:off x="332655" y="1043606"/>
            <a:ext cx="400943" cy="288034"/>
          </a:xfrm>
          <a:prstGeom prst="triangle">
            <a:avLst/>
          </a:prstGeom>
          <a:solidFill>
            <a:srgbClr val="149E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86" name="10 Conector recto"/>
          <p:cNvCxnSpPr/>
          <p:nvPr/>
        </p:nvCxnSpPr>
        <p:spPr>
          <a:xfrm>
            <a:off x="0" y="4211960"/>
            <a:ext cx="6858000" cy="0"/>
          </a:xfrm>
          <a:prstGeom prst="line">
            <a:avLst/>
          </a:prstGeom>
          <a:ln>
            <a:solidFill>
              <a:srgbClr val="FE921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10 Conector recto"/>
          <p:cNvCxnSpPr/>
          <p:nvPr/>
        </p:nvCxnSpPr>
        <p:spPr>
          <a:xfrm>
            <a:off x="0" y="5724128"/>
            <a:ext cx="6858000" cy="0"/>
          </a:xfrm>
          <a:prstGeom prst="line">
            <a:avLst/>
          </a:prstGeom>
          <a:ln>
            <a:solidFill>
              <a:srgbClr val="FE921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10 Conector recto"/>
          <p:cNvCxnSpPr/>
          <p:nvPr/>
        </p:nvCxnSpPr>
        <p:spPr>
          <a:xfrm>
            <a:off x="0" y="7164288"/>
            <a:ext cx="6858000" cy="0"/>
          </a:xfrm>
          <a:prstGeom prst="line">
            <a:avLst/>
          </a:prstGeom>
          <a:ln>
            <a:solidFill>
              <a:srgbClr val="FE921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Agrupar 22"/>
          <p:cNvGrpSpPr/>
          <p:nvPr/>
        </p:nvGrpSpPr>
        <p:grpSpPr>
          <a:xfrm>
            <a:off x="2132856" y="1885984"/>
            <a:ext cx="4824536" cy="720080"/>
            <a:chOff x="2132856" y="1763688"/>
            <a:chExt cx="4824536" cy="720080"/>
          </a:xfrm>
        </p:grpSpPr>
        <p:sp>
          <p:nvSpPr>
            <p:cNvPr id="67" name="2 Subtítulo"/>
            <p:cNvSpPr txBox="1">
              <a:spLocks/>
            </p:cNvSpPr>
            <p:nvPr/>
          </p:nvSpPr>
          <p:spPr>
            <a:xfrm>
              <a:off x="2132856" y="1763688"/>
              <a:ext cx="1421020" cy="31834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  <a:t>1. Todavía estoy</a:t>
              </a:r>
              <a:b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</a:br>
              <a: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  <a:t> aprendiendo</a:t>
              </a:r>
              <a:endParaRPr lang="es-CL" sz="1100" dirty="0">
                <a:solidFill>
                  <a:srgbClr val="3A303D"/>
                </a:solidFill>
                <a:latin typeface="Roboto"/>
                <a:cs typeface="Roboto"/>
              </a:endParaRPr>
            </a:p>
          </p:txBody>
        </p:sp>
        <p:sp>
          <p:nvSpPr>
            <p:cNvPr id="74" name="2 Subtítulo"/>
            <p:cNvSpPr txBox="1">
              <a:spLocks/>
            </p:cNvSpPr>
            <p:nvPr/>
          </p:nvSpPr>
          <p:spPr>
            <a:xfrm>
              <a:off x="3771355" y="1763688"/>
              <a:ext cx="1567509" cy="31834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  <a:t>2. Algunas veces</a:t>
              </a:r>
              <a:endParaRPr lang="es-CL" sz="1100" dirty="0">
                <a:solidFill>
                  <a:srgbClr val="3A303D"/>
                </a:solidFill>
                <a:latin typeface="Roboto"/>
                <a:cs typeface="Roboto"/>
              </a:endParaRPr>
            </a:p>
          </p:txBody>
        </p:sp>
        <p:sp>
          <p:nvSpPr>
            <p:cNvPr id="75" name="2 Subtítulo"/>
            <p:cNvSpPr txBox="1">
              <a:spLocks/>
            </p:cNvSpPr>
            <p:nvPr/>
          </p:nvSpPr>
          <p:spPr>
            <a:xfrm>
              <a:off x="5517232" y="1763689"/>
              <a:ext cx="1440160" cy="21602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  <a:t>3. Casi siempre</a:t>
              </a:r>
              <a:endParaRPr lang="es-CL" sz="1100" dirty="0">
                <a:solidFill>
                  <a:srgbClr val="3A303D"/>
                </a:solidFill>
                <a:latin typeface="Roboto"/>
                <a:cs typeface="Roboto"/>
              </a:endParaRPr>
            </a:p>
          </p:txBody>
        </p:sp>
        <p:pic>
          <p:nvPicPr>
            <p:cNvPr id="14" name="Imagen 13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2896" y="2195736"/>
              <a:ext cx="288032" cy="288032"/>
            </a:xfrm>
            <a:prstGeom prst="rect">
              <a:avLst/>
            </a:prstGeom>
          </p:spPr>
        </p:pic>
        <p:pic>
          <p:nvPicPr>
            <p:cNvPr id="90" name="Imagen 89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7072" y="2195736"/>
              <a:ext cx="288032" cy="288032"/>
            </a:xfrm>
            <a:prstGeom prst="rect">
              <a:avLst/>
            </a:prstGeom>
          </p:spPr>
        </p:pic>
        <p:pic>
          <p:nvPicPr>
            <p:cNvPr id="91" name="Imagen 90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5104" y="2195736"/>
              <a:ext cx="288032" cy="288032"/>
            </a:xfrm>
            <a:prstGeom prst="rect">
              <a:avLst/>
            </a:prstGeom>
          </p:spPr>
        </p:pic>
        <p:pic>
          <p:nvPicPr>
            <p:cNvPr id="92" name="Imagen 91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3256" y="2195736"/>
              <a:ext cx="288032" cy="288032"/>
            </a:xfrm>
            <a:prstGeom prst="rect">
              <a:avLst/>
            </a:prstGeom>
          </p:spPr>
        </p:pic>
        <p:pic>
          <p:nvPicPr>
            <p:cNvPr id="93" name="Imagen 92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1288" y="2195736"/>
              <a:ext cx="288032" cy="288032"/>
            </a:xfrm>
            <a:prstGeom prst="rect">
              <a:avLst/>
            </a:prstGeom>
          </p:spPr>
        </p:pic>
        <p:pic>
          <p:nvPicPr>
            <p:cNvPr id="94" name="Imagen 93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9320" y="2195736"/>
              <a:ext cx="288032" cy="288032"/>
            </a:xfrm>
            <a:prstGeom prst="rect">
              <a:avLst/>
            </a:prstGeom>
          </p:spPr>
        </p:pic>
      </p:grpSp>
      <p:grpSp>
        <p:nvGrpSpPr>
          <p:cNvPr id="95" name="Agrupar 94"/>
          <p:cNvGrpSpPr/>
          <p:nvPr/>
        </p:nvGrpSpPr>
        <p:grpSpPr>
          <a:xfrm>
            <a:off x="2132856" y="3203848"/>
            <a:ext cx="4824536" cy="720080"/>
            <a:chOff x="2132856" y="1763688"/>
            <a:chExt cx="4824536" cy="720080"/>
          </a:xfrm>
        </p:grpSpPr>
        <p:sp>
          <p:nvSpPr>
            <p:cNvPr id="96" name="2 Subtítulo"/>
            <p:cNvSpPr txBox="1">
              <a:spLocks/>
            </p:cNvSpPr>
            <p:nvPr/>
          </p:nvSpPr>
          <p:spPr>
            <a:xfrm>
              <a:off x="2132856" y="1763688"/>
              <a:ext cx="1421020" cy="31834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  <a:t>1. Todavía estoy</a:t>
              </a:r>
              <a:b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</a:br>
              <a: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  <a:t> aprendiendo</a:t>
              </a:r>
              <a:endParaRPr lang="es-CL" sz="1100" dirty="0">
                <a:solidFill>
                  <a:srgbClr val="3A303D"/>
                </a:solidFill>
                <a:latin typeface="Roboto"/>
                <a:cs typeface="Roboto"/>
              </a:endParaRPr>
            </a:p>
          </p:txBody>
        </p:sp>
        <p:sp>
          <p:nvSpPr>
            <p:cNvPr id="97" name="2 Subtítulo"/>
            <p:cNvSpPr txBox="1">
              <a:spLocks/>
            </p:cNvSpPr>
            <p:nvPr/>
          </p:nvSpPr>
          <p:spPr>
            <a:xfrm>
              <a:off x="3771355" y="1763688"/>
              <a:ext cx="1567509" cy="31834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  <a:t>2. Algunas veces</a:t>
              </a:r>
              <a:endParaRPr lang="es-CL" sz="1100" dirty="0">
                <a:solidFill>
                  <a:srgbClr val="3A303D"/>
                </a:solidFill>
                <a:latin typeface="Roboto"/>
                <a:cs typeface="Roboto"/>
              </a:endParaRPr>
            </a:p>
          </p:txBody>
        </p:sp>
        <p:sp>
          <p:nvSpPr>
            <p:cNvPr id="98" name="2 Subtítulo"/>
            <p:cNvSpPr txBox="1">
              <a:spLocks/>
            </p:cNvSpPr>
            <p:nvPr/>
          </p:nvSpPr>
          <p:spPr>
            <a:xfrm>
              <a:off x="5517232" y="1763689"/>
              <a:ext cx="1440160" cy="21602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  <a:t>3. Casi siempre</a:t>
              </a:r>
              <a:endParaRPr lang="es-CL" sz="1100" dirty="0">
                <a:solidFill>
                  <a:srgbClr val="3A303D"/>
                </a:solidFill>
                <a:latin typeface="Roboto"/>
                <a:cs typeface="Roboto"/>
              </a:endParaRPr>
            </a:p>
          </p:txBody>
        </p:sp>
        <p:pic>
          <p:nvPicPr>
            <p:cNvPr id="99" name="Imagen 98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2896" y="2195736"/>
              <a:ext cx="288032" cy="288032"/>
            </a:xfrm>
            <a:prstGeom prst="rect">
              <a:avLst/>
            </a:prstGeom>
          </p:spPr>
        </p:pic>
        <p:pic>
          <p:nvPicPr>
            <p:cNvPr id="100" name="Imagen 99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7072" y="2195736"/>
              <a:ext cx="288032" cy="288032"/>
            </a:xfrm>
            <a:prstGeom prst="rect">
              <a:avLst/>
            </a:prstGeom>
          </p:spPr>
        </p:pic>
        <p:pic>
          <p:nvPicPr>
            <p:cNvPr id="101" name="Imagen 100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5104" y="2195736"/>
              <a:ext cx="288032" cy="288032"/>
            </a:xfrm>
            <a:prstGeom prst="rect">
              <a:avLst/>
            </a:prstGeom>
          </p:spPr>
        </p:pic>
        <p:pic>
          <p:nvPicPr>
            <p:cNvPr id="102" name="Imagen 101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3256" y="2195736"/>
              <a:ext cx="288032" cy="288032"/>
            </a:xfrm>
            <a:prstGeom prst="rect">
              <a:avLst/>
            </a:prstGeom>
          </p:spPr>
        </p:pic>
        <p:pic>
          <p:nvPicPr>
            <p:cNvPr id="103" name="Imagen 102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1288" y="2195736"/>
              <a:ext cx="288032" cy="288032"/>
            </a:xfrm>
            <a:prstGeom prst="rect">
              <a:avLst/>
            </a:prstGeom>
          </p:spPr>
        </p:pic>
        <p:pic>
          <p:nvPicPr>
            <p:cNvPr id="104" name="Imagen 103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9320" y="2195736"/>
              <a:ext cx="288032" cy="288032"/>
            </a:xfrm>
            <a:prstGeom prst="rect">
              <a:avLst/>
            </a:prstGeom>
          </p:spPr>
        </p:pic>
      </p:grpSp>
      <p:grpSp>
        <p:nvGrpSpPr>
          <p:cNvPr id="106" name="Agrupar 105"/>
          <p:cNvGrpSpPr/>
          <p:nvPr/>
        </p:nvGrpSpPr>
        <p:grpSpPr>
          <a:xfrm>
            <a:off x="2132856" y="4716016"/>
            <a:ext cx="4824536" cy="720080"/>
            <a:chOff x="2132856" y="1763688"/>
            <a:chExt cx="4824536" cy="720080"/>
          </a:xfrm>
        </p:grpSpPr>
        <p:sp>
          <p:nvSpPr>
            <p:cNvPr id="107" name="2 Subtítulo"/>
            <p:cNvSpPr txBox="1">
              <a:spLocks/>
            </p:cNvSpPr>
            <p:nvPr/>
          </p:nvSpPr>
          <p:spPr>
            <a:xfrm>
              <a:off x="2132856" y="1763688"/>
              <a:ext cx="1421020" cy="31834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  <a:t>1. Todavía estoy</a:t>
              </a:r>
              <a:b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</a:br>
              <a: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  <a:t> aprendiendo</a:t>
              </a:r>
              <a:endParaRPr lang="es-CL" sz="1100" dirty="0">
                <a:solidFill>
                  <a:srgbClr val="3A303D"/>
                </a:solidFill>
                <a:latin typeface="Roboto"/>
                <a:cs typeface="Roboto"/>
              </a:endParaRPr>
            </a:p>
          </p:txBody>
        </p:sp>
        <p:sp>
          <p:nvSpPr>
            <p:cNvPr id="108" name="2 Subtítulo"/>
            <p:cNvSpPr txBox="1">
              <a:spLocks/>
            </p:cNvSpPr>
            <p:nvPr/>
          </p:nvSpPr>
          <p:spPr>
            <a:xfrm>
              <a:off x="3771355" y="1763688"/>
              <a:ext cx="1567509" cy="31834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  <a:t>2. Algunas veces</a:t>
              </a:r>
              <a:endParaRPr lang="es-CL" sz="1100" dirty="0">
                <a:solidFill>
                  <a:srgbClr val="3A303D"/>
                </a:solidFill>
                <a:latin typeface="Roboto"/>
                <a:cs typeface="Roboto"/>
              </a:endParaRPr>
            </a:p>
          </p:txBody>
        </p:sp>
        <p:sp>
          <p:nvSpPr>
            <p:cNvPr id="109" name="2 Subtítulo"/>
            <p:cNvSpPr txBox="1">
              <a:spLocks/>
            </p:cNvSpPr>
            <p:nvPr/>
          </p:nvSpPr>
          <p:spPr>
            <a:xfrm>
              <a:off x="5517232" y="1763689"/>
              <a:ext cx="1440160" cy="21602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  <a:t>3. Casi siempre</a:t>
              </a:r>
              <a:endParaRPr lang="es-CL" sz="1100" dirty="0">
                <a:solidFill>
                  <a:srgbClr val="3A303D"/>
                </a:solidFill>
                <a:latin typeface="Roboto"/>
                <a:cs typeface="Roboto"/>
              </a:endParaRPr>
            </a:p>
          </p:txBody>
        </p:sp>
        <p:pic>
          <p:nvPicPr>
            <p:cNvPr id="110" name="Imagen 109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2896" y="2195736"/>
              <a:ext cx="288032" cy="288032"/>
            </a:xfrm>
            <a:prstGeom prst="rect">
              <a:avLst/>
            </a:prstGeom>
          </p:spPr>
        </p:pic>
        <p:pic>
          <p:nvPicPr>
            <p:cNvPr id="111" name="Imagen 110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7072" y="2195736"/>
              <a:ext cx="288032" cy="288032"/>
            </a:xfrm>
            <a:prstGeom prst="rect">
              <a:avLst/>
            </a:prstGeom>
          </p:spPr>
        </p:pic>
        <p:pic>
          <p:nvPicPr>
            <p:cNvPr id="112" name="Imagen 111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5104" y="2195736"/>
              <a:ext cx="288032" cy="288032"/>
            </a:xfrm>
            <a:prstGeom prst="rect">
              <a:avLst/>
            </a:prstGeom>
          </p:spPr>
        </p:pic>
        <p:pic>
          <p:nvPicPr>
            <p:cNvPr id="113" name="Imagen 112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3256" y="2195736"/>
              <a:ext cx="288032" cy="288032"/>
            </a:xfrm>
            <a:prstGeom prst="rect">
              <a:avLst/>
            </a:prstGeom>
          </p:spPr>
        </p:pic>
        <p:pic>
          <p:nvPicPr>
            <p:cNvPr id="114" name="Imagen 113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1288" y="2195736"/>
              <a:ext cx="288032" cy="288032"/>
            </a:xfrm>
            <a:prstGeom prst="rect">
              <a:avLst/>
            </a:prstGeom>
          </p:spPr>
        </p:pic>
        <p:pic>
          <p:nvPicPr>
            <p:cNvPr id="115" name="Imagen 114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9320" y="2195736"/>
              <a:ext cx="288032" cy="288032"/>
            </a:xfrm>
            <a:prstGeom prst="rect">
              <a:avLst/>
            </a:prstGeom>
          </p:spPr>
        </p:pic>
      </p:grpSp>
      <p:grpSp>
        <p:nvGrpSpPr>
          <p:cNvPr id="116" name="Agrupar 115"/>
          <p:cNvGrpSpPr/>
          <p:nvPr/>
        </p:nvGrpSpPr>
        <p:grpSpPr>
          <a:xfrm>
            <a:off x="2132856" y="6228184"/>
            <a:ext cx="4824536" cy="720080"/>
            <a:chOff x="2132856" y="1763688"/>
            <a:chExt cx="4824536" cy="720080"/>
          </a:xfrm>
        </p:grpSpPr>
        <p:sp>
          <p:nvSpPr>
            <p:cNvPr id="117" name="2 Subtítulo"/>
            <p:cNvSpPr txBox="1">
              <a:spLocks/>
            </p:cNvSpPr>
            <p:nvPr/>
          </p:nvSpPr>
          <p:spPr>
            <a:xfrm>
              <a:off x="2132856" y="1763688"/>
              <a:ext cx="1421020" cy="31834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  <a:t>1. Todavía estoy</a:t>
              </a:r>
              <a:b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</a:br>
              <a: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  <a:t> aprendiendo</a:t>
              </a:r>
              <a:endParaRPr lang="es-CL" sz="1100" dirty="0">
                <a:solidFill>
                  <a:srgbClr val="3A303D"/>
                </a:solidFill>
                <a:latin typeface="Roboto"/>
                <a:cs typeface="Roboto"/>
              </a:endParaRPr>
            </a:p>
          </p:txBody>
        </p:sp>
        <p:sp>
          <p:nvSpPr>
            <p:cNvPr id="118" name="2 Subtítulo"/>
            <p:cNvSpPr txBox="1">
              <a:spLocks/>
            </p:cNvSpPr>
            <p:nvPr/>
          </p:nvSpPr>
          <p:spPr>
            <a:xfrm>
              <a:off x="3771355" y="1763688"/>
              <a:ext cx="1567509" cy="31834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  <a:t>2. Algunas veces</a:t>
              </a:r>
              <a:endParaRPr lang="es-CL" sz="1100" dirty="0">
                <a:solidFill>
                  <a:srgbClr val="3A303D"/>
                </a:solidFill>
                <a:latin typeface="Roboto"/>
                <a:cs typeface="Roboto"/>
              </a:endParaRPr>
            </a:p>
          </p:txBody>
        </p:sp>
        <p:sp>
          <p:nvSpPr>
            <p:cNvPr id="119" name="2 Subtítulo"/>
            <p:cNvSpPr txBox="1">
              <a:spLocks/>
            </p:cNvSpPr>
            <p:nvPr/>
          </p:nvSpPr>
          <p:spPr>
            <a:xfrm>
              <a:off x="5517232" y="1763689"/>
              <a:ext cx="1440160" cy="21602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  <a:t>3. Casi siempre</a:t>
              </a:r>
              <a:endParaRPr lang="es-CL" sz="1100" dirty="0">
                <a:solidFill>
                  <a:srgbClr val="3A303D"/>
                </a:solidFill>
                <a:latin typeface="Roboto"/>
                <a:cs typeface="Roboto"/>
              </a:endParaRPr>
            </a:p>
          </p:txBody>
        </p:sp>
        <p:pic>
          <p:nvPicPr>
            <p:cNvPr id="120" name="Imagen 119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2896" y="2195736"/>
              <a:ext cx="288032" cy="288032"/>
            </a:xfrm>
            <a:prstGeom prst="rect">
              <a:avLst/>
            </a:prstGeom>
          </p:spPr>
        </p:pic>
        <p:pic>
          <p:nvPicPr>
            <p:cNvPr id="121" name="Imagen 120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7072" y="2195736"/>
              <a:ext cx="288032" cy="288032"/>
            </a:xfrm>
            <a:prstGeom prst="rect">
              <a:avLst/>
            </a:prstGeom>
          </p:spPr>
        </p:pic>
        <p:pic>
          <p:nvPicPr>
            <p:cNvPr id="122" name="Imagen 121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5104" y="2195736"/>
              <a:ext cx="288032" cy="288032"/>
            </a:xfrm>
            <a:prstGeom prst="rect">
              <a:avLst/>
            </a:prstGeom>
          </p:spPr>
        </p:pic>
        <p:pic>
          <p:nvPicPr>
            <p:cNvPr id="123" name="Imagen 122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3256" y="2195736"/>
              <a:ext cx="288032" cy="288032"/>
            </a:xfrm>
            <a:prstGeom prst="rect">
              <a:avLst/>
            </a:prstGeom>
          </p:spPr>
        </p:pic>
        <p:pic>
          <p:nvPicPr>
            <p:cNvPr id="124" name="Imagen 123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1288" y="2195736"/>
              <a:ext cx="288032" cy="288032"/>
            </a:xfrm>
            <a:prstGeom prst="rect">
              <a:avLst/>
            </a:prstGeom>
          </p:spPr>
        </p:pic>
        <p:pic>
          <p:nvPicPr>
            <p:cNvPr id="125" name="Imagen 124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9320" y="2195736"/>
              <a:ext cx="288032" cy="288032"/>
            </a:xfrm>
            <a:prstGeom prst="rect">
              <a:avLst/>
            </a:prstGeom>
          </p:spPr>
        </p:pic>
      </p:grpSp>
      <p:grpSp>
        <p:nvGrpSpPr>
          <p:cNvPr id="126" name="Agrupar 125"/>
          <p:cNvGrpSpPr/>
          <p:nvPr/>
        </p:nvGrpSpPr>
        <p:grpSpPr>
          <a:xfrm>
            <a:off x="2132856" y="7668344"/>
            <a:ext cx="4824536" cy="720080"/>
            <a:chOff x="2132856" y="1763688"/>
            <a:chExt cx="4824536" cy="720080"/>
          </a:xfrm>
        </p:grpSpPr>
        <p:sp>
          <p:nvSpPr>
            <p:cNvPr id="127" name="2 Subtítulo"/>
            <p:cNvSpPr txBox="1">
              <a:spLocks/>
            </p:cNvSpPr>
            <p:nvPr/>
          </p:nvSpPr>
          <p:spPr>
            <a:xfrm>
              <a:off x="2132856" y="1763688"/>
              <a:ext cx="1421020" cy="31834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  <a:t>1. Todavía estoy</a:t>
              </a:r>
              <a:b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</a:br>
              <a: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  <a:t> aprendiendo</a:t>
              </a:r>
              <a:endParaRPr lang="es-CL" sz="1100" dirty="0">
                <a:solidFill>
                  <a:srgbClr val="3A303D"/>
                </a:solidFill>
                <a:latin typeface="Roboto"/>
                <a:cs typeface="Roboto"/>
              </a:endParaRPr>
            </a:p>
          </p:txBody>
        </p:sp>
        <p:sp>
          <p:nvSpPr>
            <p:cNvPr id="128" name="2 Subtítulo"/>
            <p:cNvSpPr txBox="1">
              <a:spLocks/>
            </p:cNvSpPr>
            <p:nvPr/>
          </p:nvSpPr>
          <p:spPr>
            <a:xfrm>
              <a:off x="3771355" y="1763688"/>
              <a:ext cx="1567509" cy="31834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  <a:t>2. Algunas veces</a:t>
              </a:r>
              <a:endParaRPr lang="es-CL" sz="1100" dirty="0">
                <a:solidFill>
                  <a:srgbClr val="3A303D"/>
                </a:solidFill>
                <a:latin typeface="Roboto"/>
                <a:cs typeface="Roboto"/>
              </a:endParaRPr>
            </a:p>
          </p:txBody>
        </p:sp>
        <p:sp>
          <p:nvSpPr>
            <p:cNvPr id="129" name="2 Subtítulo"/>
            <p:cNvSpPr txBox="1">
              <a:spLocks/>
            </p:cNvSpPr>
            <p:nvPr/>
          </p:nvSpPr>
          <p:spPr>
            <a:xfrm>
              <a:off x="5517232" y="1763689"/>
              <a:ext cx="1440160" cy="21602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ES" sz="1100" dirty="0" smtClean="0">
                  <a:solidFill>
                    <a:srgbClr val="3A303D"/>
                  </a:solidFill>
                  <a:latin typeface="Roboto"/>
                  <a:cs typeface="Roboto"/>
                </a:rPr>
                <a:t>3. Casi siempre</a:t>
              </a:r>
              <a:endParaRPr lang="es-CL" sz="1100" dirty="0">
                <a:solidFill>
                  <a:srgbClr val="3A303D"/>
                </a:solidFill>
                <a:latin typeface="Roboto"/>
                <a:cs typeface="Roboto"/>
              </a:endParaRPr>
            </a:p>
          </p:txBody>
        </p:sp>
        <p:pic>
          <p:nvPicPr>
            <p:cNvPr id="130" name="Imagen 129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2896" y="2195736"/>
              <a:ext cx="288032" cy="288032"/>
            </a:xfrm>
            <a:prstGeom prst="rect">
              <a:avLst/>
            </a:prstGeom>
          </p:spPr>
        </p:pic>
        <p:pic>
          <p:nvPicPr>
            <p:cNvPr id="131" name="Imagen 130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7072" y="2195736"/>
              <a:ext cx="288032" cy="288032"/>
            </a:xfrm>
            <a:prstGeom prst="rect">
              <a:avLst/>
            </a:prstGeom>
          </p:spPr>
        </p:pic>
        <p:pic>
          <p:nvPicPr>
            <p:cNvPr id="132" name="Imagen 131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5104" y="2195736"/>
              <a:ext cx="288032" cy="288032"/>
            </a:xfrm>
            <a:prstGeom prst="rect">
              <a:avLst/>
            </a:prstGeom>
          </p:spPr>
        </p:pic>
        <p:pic>
          <p:nvPicPr>
            <p:cNvPr id="133" name="Imagen 132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3256" y="2195736"/>
              <a:ext cx="288032" cy="288032"/>
            </a:xfrm>
            <a:prstGeom prst="rect">
              <a:avLst/>
            </a:prstGeom>
          </p:spPr>
        </p:pic>
        <p:pic>
          <p:nvPicPr>
            <p:cNvPr id="134" name="Imagen 133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1288" y="2195736"/>
              <a:ext cx="288032" cy="288032"/>
            </a:xfrm>
            <a:prstGeom prst="rect">
              <a:avLst/>
            </a:prstGeom>
          </p:spPr>
        </p:pic>
        <p:pic>
          <p:nvPicPr>
            <p:cNvPr id="135" name="Imagen 134" descr="smil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9320" y="2195736"/>
              <a:ext cx="288032" cy="288032"/>
            </a:xfrm>
            <a:prstGeom prst="rect">
              <a:avLst/>
            </a:prstGeom>
          </p:spPr>
        </p:pic>
      </p:grpSp>
      <p:sp>
        <p:nvSpPr>
          <p:cNvPr id="24" name="CuadroTexto 23"/>
          <p:cNvSpPr txBox="1"/>
          <p:nvPr/>
        </p:nvSpPr>
        <p:spPr>
          <a:xfrm>
            <a:off x="332656" y="8604448"/>
            <a:ext cx="2710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latin typeface="Roboto"/>
                <a:cs typeface="Roboto"/>
              </a:rPr>
              <a:t>Visítanos en</a:t>
            </a:r>
            <a:r>
              <a:rPr lang="es-ES" dirty="0" smtClean="0"/>
              <a:t>: </a:t>
            </a:r>
            <a:r>
              <a:rPr lang="es-ES" sz="1400" b="1" dirty="0" err="1" smtClean="0">
                <a:solidFill>
                  <a:srgbClr val="FF2C12"/>
                </a:solidFill>
                <a:latin typeface="Roboto"/>
                <a:cs typeface="Roboto"/>
              </a:rPr>
              <a:t>www.educarchile.cl</a:t>
            </a:r>
            <a:endParaRPr lang="es-ES" sz="1400" b="1" dirty="0">
              <a:solidFill>
                <a:srgbClr val="FF2C12"/>
              </a:solidFill>
              <a:latin typeface="Roboto"/>
              <a:cs typeface="Roboto"/>
            </a:endParaRPr>
          </a:p>
        </p:txBody>
      </p:sp>
      <p:sp>
        <p:nvSpPr>
          <p:cNvPr id="9" name="2 Subtítulo"/>
          <p:cNvSpPr txBox="1">
            <a:spLocks/>
          </p:cNvSpPr>
          <p:nvPr/>
        </p:nvSpPr>
        <p:spPr>
          <a:xfrm>
            <a:off x="332655" y="7263251"/>
            <a:ext cx="5145149" cy="4050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1400" b="1" dirty="0" smtClean="0">
                <a:solidFill>
                  <a:srgbClr val="FC2F1E"/>
                </a:solidFill>
                <a:latin typeface="Roboto"/>
                <a:cs typeface="Roboto"/>
              </a:rPr>
              <a:t>Trato a mis compañeros de equipo con respeto</a:t>
            </a:r>
            <a:endParaRPr lang="es-CL" sz="1400" b="1" dirty="0">
              <a:solidFill>
                <a:srgbClr val="FC2F1E"/>
              </a:solidFill>
              <a:latin typeface="Roboto"/>
              <a:cs typeface="Roboto"/>
            </a:endParaRPr>
          </a:p>
        </p:txBody>
      </p:sp>
      <p:cxnSp>
        <p:nvCxnSpPr>
          <p:cNvPr id="136" name="10 Conector recto"/>
          <p:cNvCxnSpPr/>
          <p:nvPr/>
        </p:nvCxnSpPr>
        <p:spPr>
          <a:xfrm>
            <a:off x="0" y="8532440"/>
            <a:ext cx="6858000" cy="0"/>
          </a:xfrm>
          <a:prstGeom prst="line">
            <a:avLst/>
          </a:prstGeom>
          <a:ln>
            <a:solidFill>
              <a:srgbClr val="FE921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Imagen 25" descr="Captura de pantalla 2019-04-23 a la(s) 10.18.00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400" y="2483768"/>
            <a:ext cx="6858000" cy="3891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86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716</Words>
  <Application>Microsoft Office PowerPoint</Application>
  <PresentationFormat>Carta (216 x 279 mm)</PresentationFormat>
  <Paragraphs>43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Francisca Petrovich Ursic</dc:creator>
  <cp:lastModifiedBy>Francisca Petrovich Ursic</cp:lastModifiedBy>
  <cp:revision>26</cp:revision>
  <dcterms:created xsi:type="dcterms:W3CDTF">2019-04-23T00:45:15Z</dcterms:created>
  <dcterms:modified xsi:type="dcterms:W3CDTF">2019-07-10T11:12:03Z</dcterms:modified>
</cp:coreProperties>
</file>